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745" r:id="rId3"/>
  </p:sldMasterIdLst>
  <p:notesMasterIdLst>
    <p:notesMasterId r:id="rId17"/>
  </p:notesMasterIdLst>
  <p:handoutMasterIdLst>
    <p:handoutMasterId r:id="rId18"/>
  </p:handoutMasterIdLst>
  <p:sldIdLst>
    <p:sldId id="309" r:id="rId4"/>
    <p:sldId id="321" r:id="rId5"/>
    <p:sldId id="310" r:id="rId6"/>
    <p:sldId id="311" r:id="rId7"/>
    <p:sldId id="312" r:id="rId8"/>
    <p:sldId id="313" r:id="rId9"/>
    <p:sldId id="316" r:id="rId10"/>
    <p:sldId id="314" r:id="rId11"/>
    <p:sldId id="315" r:id="rId12"/>
    <p:sldId id="317" r:id="rId13"/>
    <p:sldId id="318" r:id="rId14"/>
    <p:sldId id="319" r:id="rId15"/>
    <p:sldId id="320"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5297" autoAdjust="0"/>
  </p:normalViewPr>
  <p:slideViewPr>
    <p:cSldViewPr snapToGrid="0" showGuides="1">
      <p:cViewPr varScale="1">
        <p:scale>
          <a:sx n="62" d="100"/>
          <a:sy n="62" d="100"/>
        </p:scale>
        <p:origin x="105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are no programming exercises for this module.</a:t>
            </a:r>
          </a:p>
          <a:p>
            <a:r>
              <a:rPr lang="en-US" baseline="0" dirty="0"/>
              <a:t>Exercises will be in class discussions.</a:t>
            </a:r>
          </a:p>
          <a:p>
            <a:pPr marL="228600" indent="-228600">
              <a:buAutoNum type="arabicParenR"/>
            </a:pPr>
            <a:r>
              <a:rPr lang="en-US" baseline="0" dirty="0"/>
              <a:t>Design to support a development and release strategy</a:t>
            </a:r>
          </a:p>
          <a:p>
            <a:pPr marL="228600" indent="-228600">
              <a:buAutoNum type="arabicParenR"/>
            </a:pPr>
            <a:r>
              <a:rPr lang="en-US" baseline="0" dirty="0"/>
              <a:t>Effect of poor quality</a:t>
            </a:r>
          </a:p>
          <a:p>
            <a:pPr marL="228600" indent="-228600">
              <a:buAutoNum type="arabicParenR"/>
            </a:pPr>
            <a:r>
              <a:rPr lang="en-US" baseline="0" dirty="0"/>
              <a:t>Introduction to team inspection </a:t>
            </a:r>
          </a:p>
          <a:p>
            <a:r>
              <a:rPr lang="en-US" baseline="0" dirty="0"/>
              <a:t>The new information will include references to </a:t>
            </a:r>
            <a:r>
              <a:rPr lang="en-US" baseline="0"/>
              <a:t>build strategies.</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E8783A8-1078-4F14-861E-F88C9F25FB00}" type="slidenum">
              <a:rPr lang="en-US" altLang="en-US"/>
              <a:pPr/>
              <a:t>11</a:t>
            </a:fld>
            <a:endParaRPr lang="en-US" altLang="en-US"/>
          </a:p>
        </p:txBody>
      </p:sp>
      <p:sp>
        <p:nvSpPr>
          <p:cNvPr id="56322"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altLang="en-US" dirty="0"/>
              <a:t>The cyclic PSP provides a framework for using a cyclic development strategy to develop modest-sized programs.  </a:t>
            </a:r>
          </a:p>
          <a:p>
            <a:endParaRPr lang="en-US" altLang="en-US" dirty="0"/>
          </a:p>
          <a:p>
            <a:r>
              <a:rPr lang="en-US" altLang="en-US" dirty="0"/>
              <a:t>It is a larger process that contains multiple PSP2.1-like cyclic elements.</a:t>
            </a:r>
          </a:p>
          <a:p>
            <a:endParaRPr lang="en-US" altLang="en-US" dirty="0"/>
          </a:p>
          <a:p>
            <a:r>
              <a:rPr lang="en-US" altLang="en-US" dirty="0"/>
              <a:t>The PSP requirements, planning, and postmortem steps are done once for the total program.</a:t>
            </a:r>
          </a:p>
          <a:p>
            <a:endParaRPr lang="en-US" dirty="0"/>
          </a:p>
        </p:txBody>
      </p:sp>
    </p:spTree>
    <p:extLst>
      <p:ext uri="{BB962C8B-B14F-4D97-AF65-F5344CB8AC3E}">
        <p14:creationId xmlns:p14="http://schemas.microsoft.com/office/powerpoint/2010/main" val="1356947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D56A36C-B51A-496A-A987-C63DE0170F0B}" type="slidenum">
              <a:rPr lang="en-US" altLang="en-US"/>
              <a:pPr/>
              <a:t>13</a:t>
            </a:fld>
            <a:endParaRPr lang="en-US" altLang="en-US"/>
          </a:p>
        </p:txBody>
      </p:sp>
      <p:sp>
        <p:nvSpPr>
          <p:cNvPr id="9218" name="Rectangle 2"/>
          <p:cNvSpPr>
            <a:spLocks noGrp="1" noRot="1" noChangeAspect="1" noChangeArrowheads="1" noTextEdit="1"/>
          </p:cNvSpPr>
          <p:nvPr>
            <p:ph type="sldImg"/>
          </p:nvPr>
        </p:nvSpPr>
        <p:spPr>
          <a:xfrm>
            <a:off x="1798638" y="584200"/>
            <a:ext cx="2595562" cy="1946275"/>
          </a:xfrm>
          <a:ln cap="flat"/>
        </p:spPr>
      </p:sp>
      <p:sp>
        <p:nvSpPr>
          <p:cNvPr id="9219" name="Rectangle 3"/>
          <p:cNvSpPr>
            <a:spLocks noGrp="1" noChangeArrowheads="1"/>
          </p:cNvSpPr>
          <p:nvPr>
            <p:ph type="body" idx="1"/>
          </p:nvPr>
        </p:nvSpPr>
        <p:spPr>
          <a:xfrm>
            <a:off x="520700" y="2640013"/>
            <a:ext cx="5359400" cy="5518150"/>
          </a:xfrm>
          <a:ln/>
        </p:spPr>
        <p:txBody>
          <a:bodyPr lIns="88900" tIns="46038" rIns="88900" bIns="46038"/>
          <a:lstStyle/>
          <a:p>
            <a:pPr defTabSz="984250"/>
            <a:r>
              <a:rPr lang="en-US" altLang="en-US" dirty="0"/>
              <a:t>These last two points will lead into the next presentation on scaling up and process</a:t>
            </a:r>
          </a:p>
        </p:txBody>
      </p:sp>
    </p:spTree>
    <p:extLst>
      <p:ext uri="{BB962C8B-B14F-4D97-AF65-F5344CB8AC3E}">
        <p14:creationId xmlns:p14="http://schemas.microsoft.com/office/powerpoint/2010/main" val="1235467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short whiteboard exercise;</a:t>
            </a:r>
            <a:r>
              <a:rPr lang="en-US" baseline="0" dirty="0"/>
              <a:t> keep it to a couple minutes</a:t>
            </a:r>
          </a:p>
          <a:p>
            <a:endParaRPr lang="en-US" baseline="0" dirty="0"/>
          </a:p>
          <a:p>
            <a:r>
              <a:rPr lang="en-US" baseline="0" dirty="0"/>
              <a:t>The point is that as products reach some size, they become too large for an individual developer to complete on schedule.</a:t>
            </a:r>
          </a:p>
          <a:p>
            <a:r>
              <a:rPr lang="en-US" baseline="0" dirty="0"/>
              <a:t>The common design approaches choose methods to</a:t>
            </a:r>
          </a:p>
          <a:p>
            <a:pPr marL="228600" indent="-228600">
              <a:buAutoNum type="arabicParenR"/>
            </a:pPr>
            <a:r>
              <a:rPr lang="en-US" baseline="0" dirty="0"/>
              <a:t>build and deliver incrementally over time</a:t>
            </a:r>
          </a:p>
          <a:p>
            <a:pPr marL="228600" indent="-228600">
              <a:buAutoNum type="arabicParenR"/>
            </a:pPr>
            <a:r>
              <a:rPr lang="en-US" baseline="0" dirty="0"/>
              <a:t>decompose the product increment into smaller parts</a:t>
            </a:r>
          </a:p>
          <a:p>
            <a:endParaRPr lang="en-US" baseline="0" dirty="0"/>
          </a:p>
          <a:p>
            <a:r>
              <a:rPr lang="en-US" baseline="0" dirty="0"/>
              <a:t>There are several challenges to scaling up the development process</a:t>
            </a:r>
          </a:p>
          <a:p>
            <a:pPr marL="228600" indent="-228600">
              <a:buAutoNum type="arabicParenR"/>
            </a:pPr>
            <a:r>
              <a:rPr lang="en-US" baseline="0" dirty="0"/>
              <a:t>Designing the product to enable multiple workers</a:t>
            </a:r>
          </a:p>
          <a:p>
            <a:pPr marL="228600" indent="-228600">
              <a:buAutoNum type="arabicParenR"/>
            </a:pPr>
            <a:r>
              <a:rPr lang="en-US" baseline="0" dirty="0"/>
              <a:t>…</a:t>
            </a:r>
          </a:p>
          <a:p>
            <a:r>
              <a:rPr lang="en-US" baseline="0" dirty="0"/>
              <a:t> </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4036227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99AE24C-02E3-407C-BA5F-46244E4F3534}" type="slidenum">
              <a:rPr lang="en-US" altLang="en-US"/>
              <a:pPr/>
              <a:t>4</a:t>
            </a:fld>
            <a:endParaRPr lang="en-US" altLang="en-US"/>
          </a:p>
        </p:txBody>
      </p:sp>
      <p:sp>
        <p:nvSpPr>
          <p:cNvPr id="11266" name="Rectangle 2"/>
          <p:cNvSpPr>
            <a:spLocks noGrp="1" noRot="1" noChangeAspect="1" noChangeArrowheads="1" noTextEdit="1"/>
          </p:cNvSpPr>
          <p:nvPr>
            <p:ph type="sldImg"/>
          </p:nvPr>
        </p:nvSpPr>
        <p:spPr>
          <a:xfrm>
            <a:off x="1798638" y="584200"/>
            <a:ext cx="2595562" cy="1946275"/>
          </a:xfrm>
          <a:ln cap="flat"/>
        </p:spPr>
      </p:sp>
      <p:sp>
        <p:nvSpPr>
          <p:cNvPr id="11267" name="Rectangle 3"/>
          <p:cNvSpPr>
            <a:spLocks noGrp="1" noChangeArrowheads="1"/>
          </p:cNvSpPr>
          <p:nvPr>
            <p:ph type="body" idx="1"/>
          </p:nvPr>
        </p:nvSpPr>
        <p:spPr>
          <a:xfrm>
            <a:off x="520700" y="2640013"/>
            <a:ext cx="5359400" cy="5518150"/>
          </a:xfrm>
          <a:ln/>
        </p:spPr>
        <p:txBody>
          <a:bodyPr lIns="88900" tIns="46038" rIns="88900" bIns="46038"/>
          <a:lstStyle/>
          <a:p>
            <a:pPr defTabSz="984250"/>
            <a:endParaRPr lang="en-US" altLang="en-US" dirty="0"/>
          </a:p>
        </p:txBody>
      </p:sp>
    </p:spTree>
    <p:extLst>
      <p:ext uri="{BB962C8B-B14F-4D97-AF65-F5344CB8AC3E}">
        <p14:creationId xmlns:p14="http://schemas.microsoft.com/office/powerpoint/2010/main" val="3671714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original “agile” thinkers used these approaches in the 1960s and 70s. </a:t>
            </a:r>
          </a:p>
        </p:txBody>
      </p:sp>
      <p:sp>
        <p:nvSpPr>
          <p:cNvPr id="4" name="Slide Number Placeholder 3"/>
          <p:cNvSpPr>
            <a:spLocks noGrp="1"/>
          </p:cNvSpPr>
          <p:nvPr>
            <p:ph type="sldNum" sz="quarter" idx="10"/>
          </p:nvPr>
        </p:nvSpPr>
        <p:spPr/>
        <p:txBody>
          <a:bodyPr/>
          <a:lstStyle/>
          <a:p>
            <a:fld id="{30F18498-1159-498D-8DC7-E1A69C582DF5}" type="slidenum">
              <a:rPr lang="en-US" smtClean="0"/>
              <a:pPr/>
              <a:t>5</a:t>
            </a:fld>
            <a:endParaRPr lang="en-US" dirty="0"/>
          </a:p>
        </p:txBody>
      </p:sp>
    </p:spTree>
    <p:extLst>
      <p:ext uri="{BB962C8B-B14F-4D97-AF65-F5344CB8AC3E}">
        <p14:creationId xmlns:p14="http://schemas.microsoft.com/office/powerpoint/2010/main" val="3760102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02D7D73-D9E3-4C5B-97F9-05E8635B9866}" type="slidenum">
              <a:rPr lang="en-US" altLang="en-US"/>
              <a:pPr/>
              <a:t>6</a:t>
            </a:fld>
            <a:endParaRPr lang="en-US" altLang="en-US"/>
          </a:p>
        </p:txBody>
      </p:sp>
      <p:sp>
        <p:nvSpPr>
          <p:cNvPr id="46082"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196065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8D522DB-2396-45DB-AE01-DBE52AA0A41A}" type="slidenum">
              <a:rPr lang="en-US" altLang="en-US"/>
              <a:pPr/>
              <a:t>7</a:t>
            </a:fld>
            <a:endParaRPr lang="en-US" altLang="en-US"/>
          </a:p>
        </p:txBody>
      </p:sp>
      <p:sp>
        <p:nvSpPr>
          <p:cNvPr id="52226"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Although</a:t>
            </a:r>
            <a:r>
              <a:rPr lang="en-US" baseline="0" dirty="0"/>
              <a:t> similar to the functional enhancement, this approach presumes that specific functionality will be developed, and the system may not operate if that functionality is not at least superficially present.</a:t>
            </a:r>
          </a:p>
          <a:p>
            <a:r>
              <a:rPr lang="en-US" baseline="0" dirty="0"/>
              <a:t>This approach is common in</a:t>
            </a:r>
          </a:p>
          <a:p>
            <a:pPr marL="171450" indent="-171450">
              <a:buFont typeface="Arial" panose="020B0604020202020204" pitchFamily="34" charset="0"/>
              <a:buChar char="•"/>
            </a:pPr>
            <a:r>
              <a:rPr lang="en-US" baseline="0" dirty="0"/>
              <a:t>operating systems</a:t>
            </a:r>
          </a:p>
          <a:p>
            <a:pPr marL="171450" indent="-171450">
              <a:buFont typeface="Arial" panose="020B0604020202020204" pitchFamily="34" charset="0"/>
              <a:buChar char="•"/>
            </a:pPr>
            <a:r>
              <a:rPr lang="en-US" baseline="0" dirty="0"/>
              <a:t>integrating with legacy systems</a:t>
            </a:r>
            <a:endParaRPr lang="en-US" dirty="0"/>
          </a:p>
        </p:txBody>
      </p:sp>
    </p:spTree>
    <p:extLst>
      <p:ext uri="{BB962C8B-B14F-4D97-AF65-F5344CB8AC3E}">
        <p14:creationId xmlns:p14="http://schemas.microsoft.com/office/powerpoint/2010/main" val="3720043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E4B27660-4624-4436-8791-3AF1A89B2EE9}" type="slidenum">
              <a:rPr lang="en-US" altLang="en-US"/>
              <a:pPr/>
              <a:t>8</a:t>
            </a:fld>
            <a:endParaRPr lang="en-US" altLang="en-US"/>
          </a:p>
        </p:txBody>
      </p:sp>
      <p:sp>
        <p:nvSpPr>
          <p:cNvPr id="48130"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This requires a core system or “kernel” to be developed</a:t>
            </a:r>
            <a:r>
              <a:rPr lang="en-US" baseline="0" dirty="0"/>
              <a:t> up front. Since many systems are in sustainment, this is often a preferred strategy. </a:t>
            </a:r>
            <a:endParaRPr lang="en-US" dirty="0"/>
          </a:p>
        </p:txBody>
      </p:sp>
    </p:spTree>
    <p:extLst>
      <p:ext uri="{BB962C8B-B14F-4D97-AF65-F5344CB8AC3E}">
        <p14:creationId xmlns:p14="http://schemas.microsoft.com/office/powerpoint/2010/main" val="1562675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148855B-23BF-4FC7-BB13-671D2F59DA39}" type="slidenum">
              <a:rPr lang="en-US" altLang="en-US"/>
              <a:pPr/>
              <a:t>9</a:t>
            </a:fld>
            <a:endParaRPr lang="en-US" altLang="en-US"/>
          </a:p>
        </p:txBody>
      </p:sp>
      <p:sp>
        <p:nvSpPr>
          <p:cNvPr id="50178"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Performance attributes</a:t>
            </a:r>
            <a:r>
              <a:rPr lang="en-US" baseline="0" dirty="0"/>
              <a:t> include</a:t>
            </a:r>
          </a:p>
          <a:p>
            <a:r>
              <a:rPr lang="en-US" baseline="0" dirty="0"/>
              <a:t>run-time</a:t>
            </a:r>
          </a:p>
          <a:p>
            <a:r>
              <a:rPr lang="en-US" baseline="0" dirty="0"/>
              <a:t>throughput</a:t>
            </a:r>
          </a:p>
          <a:p>
            <a:r>
              <a:rPr lang="en-US" baseline="0" dirty="0"/>
              <a:t>reliability (up-time)</a:t>
            </a:r>
          </a:p>
          <a:p>
            <a:r>
              <a:rPr lang="en-US" baseline="0" dirty="0"/>
              <a:t>memory or other resource consumption</a:t>
            </a:r>
            <a:endParaRPr lang="en-US" dirty="0"/>
          </a:p>
        </p:txBody>
      </p:sp>
    </p:spTree>
    <p:extLst>
      <p:ext uri="{BB962C8B-B14F-4D97-AF65-F5344CB8AC3E}">
        <p14:creationId xmlns:p14="http://schemas.microsoft.com/office/powerpoint/2010/main" val="3365920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1C97B9FC-5FCD-4103-B653-FB2D15F7D095}" type="slidenum">
              <a:rPr lang="en-US" altLang="en-US"/>
              <a:pPr/>
              <a:t>10</a:t>
            </a:fld>
            <a:endParaRPr lang="en-US" altLang="en-US"/>
          </a:p>
        </p:txBody>
      </p:sp>
      <p:sp>
        <p:nvSpPr>
          <p:cNvPr id="54274"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6794591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888293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3114675" y="6257925"/>
            <a:ext cx="2914650" cy="514350"/>
          </a:xfrm>
          <a:prstGeom prst="rect">
            <a:avLst/>
          </a:prstGeom>
        </p:spPr>
        <p:txBody>
          <a:bodyPr/>
          <a:lstStyle>
            <a:lvl1pPr>
              <a:defRPr/>
            </a:lvl1pPr>
          </a:lstStyle>
          <a:p>
            <a:endParaRPr lang="en-US" altLang="en-US"/>
          </a:p>
        </p:txBody>
      </p:sp>
      <p:sp>
        <p:nvSpPr>
          <p:cNvPr id="4" name="Slide Number Placeholder 3"/>
          <p:cNvSpPr>
            <a:spLocks noGrp="1"/>
          </p:cNvSpPr>
          <p:nvPr>
            <p:ph type="sldNum" sz="quarter" idx="11"/>
          </p:nvPr>
        </p:nvSpPr>
        <p:spPr>
          <a:xfrm>
            <a:off x="6543675" y="6257925"/>
            <a:ext cx="1885950" cy="514350"/>
          </a:xfrm>
          <a:prstGeom prst="rect">
            <a:avLst/>
          </a:prstGeom>
        </p:spPr>
        <p:txBody>
          <a:bodyPr/>
          <a:lstStyle>
            <a:lvl1pPr>
              <a:defRPr/>
            </a:lvl1pPr>
          </a:lstStyle>
          <a:p>
            <a:fld id="{ECCE5724-43E2-46D0-9A92-A89B810F61A0}" type="slidenum">
              <a:rPr lang="en-US" altLang="en-US"/>
              <a:pPr/>
              <a:t>‹#›</a:t>
            </a:fld>
            <a:endParaRPr lang="en-US" altLang="en-US"/>
          </a:p>
        </p:txBody>
      </p:sp>
    </p:spTree>
    <p:extLst>
      <p:ext uri="{BB962C8B-B14F-4D97-AF65-F5344CB8AC3E}">
        <p14:creationId xmlns:p14="http://schemas.microsoft.com/office/powerpoint/2010/main" val="16418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cstate="screen">
            <a:extLst>
              <a:ext uri="{28A0092B-C50C-407E-A947-70E740481C1C}">
                <a14:useLocalDpi xmlns:a14="http://schemas.microsoft.com/office/drawing/2010/main"/>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088061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06880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586812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4705363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427046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6735037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4527996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0775980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981950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724131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581995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024871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90383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61062805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723602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emf"/><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6" Type="http://schemas.openxmlformats.org/officeDocument/2006/relationships/image" Target="../media/image1.emf"/><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Scaling Up</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 id="2147483744" r:id="rId15"/>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rgbClr val="000000">
                    <a:lumMod val="50000"/>
                    <a:lumOff val="50000"/>
                  </a:srgbClr>
                </a:solidFill>
                <a:latin typeface="Arial" panose="020B0604020202020204" pitchFamily="34" charset="0"/>
                <a:cs typeface="Arial" panose="020B0604020202020204" pitchFamily="34" charset="0"/>
              </a:rPr>
              <a:t>A Discipline for Software Engineering: Course Overview</a:t>
            </a: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Scaling Up</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2678382"/>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17 – Scaling Up, Build Strategy</a:t>
            </a:r>
          </a:p>
        </p:txBody>
      </p:sp>
    </p:spTree>
    <p:extLst>
      <p:ext uri="{BB962C8B-B14F-4D97-AF65-F5344CB8AC3E}">
        <p14:creationId xmlns:p14="http://schemas.microsoft.com/office/powerpoint/2010/main" val="1830846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a:ln/>
        </p:spPr>
        <p:txBody>
          <a:bodyPr/>
          <a:lstStyle/>
          <a:p>
            <a:r>
              <a:rPr lang="en-US" altLang="en-US" dirty="0"/>
              <a:t>Cyclic Development</a:t>
            </a:r>
          </a:p>
        </p:txBody>
      </p:sp>
      <p:sp>
        <p:nvSpPr>
          <p:cNvPr id="53251" name="Rectangle 3"/>
          <p:cNvSpPr>
            <a:spLocks noGrp="1" noChangeArrowheads="1"/>
          </p:cNvSpPr>
          <p:nvPr>
            <p:ph type="body" idx="1"/>
          </p:nvPr>
        </p:nvSpPr>
        <p:spPr>
          <a:noFill/>
          <a:ln/>
        </p:spPr>
        <p:txBody>
          <a:bodyPr/>
          <a:lstStyle/>
          <a:p>
            <a:r>
              <a:rPr lang="en-US" altLang="en-US" dirty="0"/>
              <a:t>The cyclic PSP provides a framework for using a cyclic development strategy to develop modest-sized programs.  </a:t>
            </a:r>
          </a:p>
          <a:p>
            <a:endParaRPr lang="en-US" altLang="en-US" dirty="0"/>
          </a:p>
          <a:p>
            <a:r>
              <a:rPr lang="en-US" altLang="en-US" dirty="0"/>
              <a:t>It is a larger process that contains multiple PSP-like cyclic elements.</a:t>
            </a:r>
          </a:p>
          <a:p>
            <a:endParaRPr lang="en-US" altLang="en-US" dirty="0"/>
          </a:p>
          <a:p>
            <a:r>
              <a:rPr lang="en-US" altLang="en-US" dirty="0"/>
              <a:t>The PSP requirements, planning, and postmortem steps are done once for the total program.</a:t>
            </a:r>
          </a:p>
        </p:txBody>
      </p:sp>
    </p:spTree>
    <p:extLst>
      <p:ext uri="{BB962C8B-B14F-4D97-AF65-F5344CB8AC3E}">
        <p14:creationId xmlns:p14="http://schemas.microsoft.com/office/powerpoint/2010/main" val="126126524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noFill/>
          <a:ln/>
        </p:spPr>
        <p:txBody>
          <a:bodyPr/>
          <a:lstStyle/>
          <a:p>
            <a:pPr eaLnBrk="0" hangingPunct="0">
              <a:lnSpc>
                <a:spcPct val="90000"/>
              </a:lnSpc>
            </a:pPr>
            <a:r>
              <a:rPr lang="en-US" altLang="en-US" dirty="0"/>
              <a:t>The Cyclic Flow</a:t>
            </a:r>
          </a:p>
        </p:txBody>
      </p:sp>
      <p:grpSp>
        <p:nvGrpSpPr>
          <p:cNvPr id="2" name="Group 1"/>
          <p:cNvGrpSpPr/>
          <p:nvPr/>
        </p:nvGrpSpPr>
        <p:grpSpPr>
          <a:xfrm>
            <a:off x="721307" y="1231730"/>
            <a:ext cx="6953797" cy="4629150"/>
            <a:chOff x="884172" y="1238874"/>
            <a:chExt cx="6953797" cy="4629150"/>
          </a:xfrm>
        </p:grpSpPr>
        <p:sp>
          <p:nvSpPr>
            <p:cNvPr id="55299" name="Rectangle 3"/>
            <p:cNvSpPr>
              <a:spLocks noChangeArrowheads="1"/>
            </p:cNvSpPr>
            <p:nvPr/>
          </p:nvSpPr>
          <p:spPr bwMode="blackWhite">
            <a:xfrm>
              <a:off x="2154172" y="2194549"/>
              <a:ext cx="1619250" cy="46196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High-level</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design (HLD)</a:t>
              </a:r>
            </a:p>
          </p:txBody>
        </p:sp>
        <p:sp>
          <p:nvSpPr>
            <p:cNvPr id="55300" name="Rectangle 4"/>
            <p:cNvSpPr>
              <a:spLocks noChangeArrowheads="1"/>
            </p:cNvSpPr>
            <p:nvPr/>
          </p:nvSpPr>
          <p:spPr bwMode="blackWhite">
            <a:xfrm>
              <a:off x="2154172" y="1499224"/>
              <a:ext cx="1619250" cy="463550"/>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Requirements</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and</a:t>
              </a:r>
              <a:r>
                <a:rPr lang="en-US" altLang="en-US" sz="1200" dirty="0">
                  <a:latin typeface="Arial" panose="020B0604020202020204" pitchFamily="34" charset="0"/>
                  <a:cs typeface="Arial" panose="020B0604020202020204" pitchFamily="34" charset="0"/>
                </a:rPr>
                <a:t> </a:t>
              </a:r>
              <a:r>
                <a:rPr lang="en-US" altLang="en-US" sz="1200" dirty="0">
                  <a:solidFill>
                    <a:schemeClr val="bg1"/>
                  </a:solidFill>
                  <a:latin typeface="Arial" panose="020B0604020202020204" pitchFamily="34" charset="0"/>
                  <a:cs typeface="Arial" panose="020B0604020202020204" pitchFamily="34" charset="0"/>
                </a:rPr>
                <a:t>planning</a:t>
              </a:r>
            </a:p>
          </p:txBody>
        </p:sp>
        <p:sp>
          <p:nvSpPr>
            <p:cNvPr id="55301" name="Rectangle 5"/>
            <p:cNvSpPr>
              <a:spLocks noChangeArrowheads="1"/>
            </p:cNvSpPr>
            <p:nvPr/>
          </p:nvSpPr>
          <p:spPr bwMode="blackWhite">
            <a:xfrm>
              <a:off x="2154172" y="2888286"/>
              <a:ext cx="1619250" cy="463550"/>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HLD</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review</a:t>
              </a:r>
            </a:p>
          </p:txBody>
        </p:sp>
        <p:sp>
          <p:nvSpPr>
            <p:cNvPr id="55302" name="Rectangle 6"/>
            <p:cNvSpPr>
              <a:spLocks noChangeArrowheads="1"/>
            </p:cNvSpPr>
            <p:nvPr/>
          </p:nvSpPr>
          <p:spPr bwMode="blackWhite">
            <a:xfrm>
              <a:off x="2154172" y="4971086"/>
              <a:ext cx="1619250" cy="463550"/>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Integration</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system test</a:t>
              </a:r>
            </a:p>
          </p:txBody>
        </p:sp>
        <p:sp>
          <p:nvSpPr>
            <p:cNvPr id="55303" name="Rectangle 7"/>
            <p:cNvSpPr>
              <a:spLocks noChangeArrowheads="1"/>
            </p:cNvSpPr>
            <p:nvPr/>
          </p:nvSpPr>
          <p:spPr bwMode="blackWhite">
            <a:xfrm>
              <a:off x="2154172" y="4277349"/>
              <a:ext cx="1619250" cy="46196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Postmortem</a:t>
              </a:r>
            </a:p>
          </p:txBody>
        </p:sp>
        <p:sp>
          <p:nvSpPr>
            <p:cNvPr id="55304" name="Rectangle 8"/>
            <p:cNvSpPr>
              <a:spLocks noChangeArrowheads="1"/>
            </p:cNvSpPr>
            <p:nvPr/>
          </p:nvSpPr>
          <p:spPr bwMode="blackWhite">
            <a:xfrm>
              <a:off x="2154172" y="3583611"/>
              <a:ext cx="1619250" cy="463550"/>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Cyclic</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development</a:t>
              </a:r>
            </a:p>
          </p:txBody>
        </p:sp>
        <p:sp>
          <p:nvSpPr>
            <p:cNvPr id="55305" name="Line 9"/>
            <p:cNvSpPr>
              <a:spLocks noChangeShapeType="1"/>
            </p:cNvSpPr>
            <p:nvPr/>
          </p:nvSpPr>
          <p:spPr bwMode="blackWhite">
            <a:xfrm>
              <a:off x="2922522" y="1977061"/>
              <a:ext cx="3175" cy="21748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6" name="Line 10"/>
            <p:cNvSpPr>
              <a:spLocks noChangeShapeType="1"/>
            </p:cNvSpPr>
            <p:nvPr/>
          </p:nvSpPr>
          <p:spPr bwMode="blackWhite">
            <a:xfrm>
              <a:off x="2922522" y="2672386"/>
              <a:ext cx="3175" cy="21590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7" name="Line 11"/>
            <p:cNvSpPr>
              <a:spLocks noChangeShapeType="1"/>
            </p:cNvSpPr>
            <p:nvPr/>
          </p:nvSpPr>
          <p:spPr bwMode="blackWhite">
            <a:xfrm>
              <a:off x="2922522" y="3364536"/>
              <a:ext cx="3175" cy="219075"/>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8" name="Line 12"/>
            <p:cNvSpPr>
              <a:spLocks noChangeShapeType="1"/>
            </p:cNvSpPr>
            <p:nvPr/>
          </p:nvSpPr>
          <p:spPr bwMode="blackWhite">
            <a:xfrm>
              <a:off x="2922522" y="4059861"/>
              <a:ext cx="3175" cy="21748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9" name="Line 13"/>
            <p:cNvSpPr>
              <a:spLocks noChangeShapeType="1"/>
            </p:cNvSpPr>
            <p:nvPr/>
          </p:nvSpPr>
          <p:spPr bwMode="blackWhite">
            <a:xfrm>
              <a:off x="2922522" y="4755186"/>
              <a:ext cx="3175" cy="21590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0" name="Line 14"/>
            <p:cNvSpPr>
              <a:spLocks noChangeShapeType="1"/>
            </p:cNvSpPr>
            <p:nvPr/>
          </p:nvSpPr>
          <p:spPr bwMode="blackWhite">
            <a:xfrm>
              <a:off x="1352485" y="1854824"/>
              <a:ext cx="673100" cy="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1" name="Line 15"/>
            <p:cNvSpPr>
              <a:spLocks noChangeShapeType="1"/>
            </p:cNvSpPr>
            <p:nvPr/>
          </p:nvSpPr>
          <p:spPr bwMode="blackWhite">
            <a:xfrm flipH="1">
              <a:off x="1352485" y="5247311"/>
              <a:ext cx="706437" cy="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2" name="Line 16"/>
            <p:cNvSpPr>
              <a:spLocks noChangeShapeType="1"/>
            </p:cNvSpPr>
            <p:nvPr/>
          </p:nvSpPr>
          <p:spPr bwMode="blackWhite">
            <a:xfrm flipH="1" flipV="1">
              <a:off x="3828984" y="3869361"/>
              <a:ext cx="1235623" cy="1745627"/>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3" name="Line 17"/>
            <p:cNvSpPr>
              <a:spLocks noChangeShapeType="1"/>
            </p:cNvSpPr>
            <p:nvPr/>
          </p:nvSpPr>
          <p:spPr bwMode="auto">
            <a:xfrm flipV="1">
              <a:off x="3828985" y="1499222"/>
              <a:ext cx="1235624" cy="2158377"/>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4" name="Arc 18"/>
            <p:cNvSpPr>
              <a:spLocks/>
            </p:cNvSpPr>
            <p:nvPr/>
          </p:nvSpPr>
          <p:spPr bwMode="blackWhite">
            <a:xfrm>
              <a:off x="6893728" y="3151811"/>
              <a:ext cx="944241" cy="2606052"/>
            </a:xfrm>
            <a:custGeom>
              <a:avLst/>
              <a:gdLst>
                <a:gd name="G0" fmla="+- 178 0 0"/>
                <a:gd name="G1" fmla="+- 0 0 0"/>
                <a:gd name="G2" fmla="+- 21600 0 0"/>
                <a:gd name="T0" fmla="*/ 21778 w 21778"/>
                <a:gd name="T1" fmla="*/ 38 h 21600"/>
                <a:gd name="T2" fmla="*/ 0 w 21778"/>
                <a:gd name="T3" fmla="*/ 21599 h 21600"/>
                <a:gd name="T4" fmla="*/ 178 w 21778"/>
                <a:gd name="T5" fmla="*/ 0 h 21600"/>
              </a:gdLst>
              <a:ahLst/>
              <a:cxnLst>
                <a:cxn ang="0">
                  <a:pos x="T0" y="T1"/>
                </a:cxn>
                <a:cxn ang="0">
                  <a:pos x="T2" y="T3"/>
                </a:cxn>
                <a:cxn ang="0">
                  <a:pos x="T4" y="T5"/>
                </a:cxn>
              </a:cxnLst>
              <a:rect l="0" t="0" r="r" b="b"/>
              <a:pathLst>
                <a:path w="21778" h="21600" fill="none" extrusionOk="0">
                  <a:moveTo>
                    <a:pt x="21777" y="37"/>
                  </a:moveTo>
                  <a:cubicBezTo>
                    <a:pt x="21757" y="11952"/>
                    <a:pt x="12092" y="21599"/>
                    <a:pt x="178" y="21600"/>
                  </a:cubicBezTo>
                  <a:cubicBezTo>
                    <a:pt x="118" y="21600"/>
                    <a:pt x="59" y="21599"/>
                    <a:pt x="-1" y="21599"/>
                  </a:cubicBezTo>
                </a:path>
                <a:path w="21778" h="21600" stroke="0" extrusionOk="0">
                  <a:moveTo>
                    <a:pt x="21777" y="37"/>
                  </a:moveTo>
                  <a:cubicBezTo>
                    <a:pt x="21757" y="11952"/>
                    <a:pt x="12092" y="21599"/>
                    <a:pt x="178" y="21600"/>
                  </a:cubicBezTo>
                  <a:cubicBezTo>
                    <a:pt x="118" y="21600"/>
                    <a:pt x="59" y="21599"/>
                    <a:pt x="-1" y="21599"/>
                  </a:cubicBezTo>
                  <a:lnTo>
                    <a:pt x="178" y="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5" name="Arc 19"/>
            <p:cNvSpPr>
              <a:spLocks/>
            </p:cNvSpPr>
            <p:nvPr/>
          </p:nvSpPr>
          <p:spPr bwMode="blackWhite">
            <a:xfrm>
              <a:off x="6872770" y="1307136"/>
              <a:ext cx="962025" cy="18526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type="none" w="sm" len="sm"/>
              <a:tailEnd type="stealth" w="med"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6" name="Rectangle 20"/>
            <p:cNvSpPr>
              <a:spLocks noChangeArrowheads="1"/>
            </p:cNvSpPr>
            <p:nvPr/>
          </p:nvSpPr>
          <p:spPr bwMode="auto">
            <a:xfrm>
              <a:off x="884172" y="1500811"/>
              <a:ext cx="1115691" cy="2680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4138" tIns="41275" rIns="84138" bIns="41275">
              <a:spAutoFit/>
            </a:bodyPr>
            <a:lstStyle>
              <a:lvl1pPr defTabSz="836613" eaLnBrk="0" hangingPunct="0">
                <a:defRPr sz="2400">
                  <a:solidFill>
                    <a:schemeClr val="tx1"/>
                  </a:solidFill>
                  <a:latin typeface="Times New Roman" pitchFamily="18" charset="0"/>
                </a:defRPr>
              </a:lvl1pPr>
              <a:lvl2pPr marL="411163" defTabSz="836613" eaLnBrk="0" hangingPunct="0">
                <a:defRPr sz="2400">
                  <a:solidFill>
                    <a:schemeClr val="tx1"/>
                  </a:solidFill>
                  <a:latin typeface="Times New Roman" pitchFamily="18" charset="0"/>
                </a:defRPr>
              </a:lvl2pPr>
              <a:lvl3pPr marL="825500" defTabSz="836613" eaLnBrk="0" hangingPunct="0">
                <a:defRPr sz="2400">
                  <a:solidFill>
                    <a:schemeClr val="tx1"/>
                  </a:solidFill>
                  <a:latin typeface="Times New Roman" pitchFamily="18" charset="0"/>
                </a:defRPr>
              </a:lvl3pPr>
              <a:lvl4pPr marL="1236663" defTabSz="836613" eaLnBrk="0" hangingPunct="0">
                <a:defRPr sz="2400">
                  <a:solidFill>
                    <a:schemeClr val="tx1"/>
                  </a:solidFill>
                  <a:latin typeface="Times New Roman" pitchFamily="18" charset="0"/>
                </a:defRPr>
              </a:lvl4pPr>
              <a:lvl5pPr marL="1647825" defTabSz="836613" eaLnBrk="0" hangingPunct="0">
                <a:defRPr sz="2400">
                  <a:solidFill>
                    <a:schemeClr val="tx1"/>
                  </a:solidFill>
                  <a:latin typeface="Times New Roman" pitchFamily="18" charset="0"/>
                </a:defRPr>
              </a:lvl5pPr>
              <a:lvl6pPr marL="2105025" defTabSz="836613" eaLnBrk="0" fontAlgn="base" hangingPunct="0">
                <a:spcBef>
                  <a:spcPct val="0"/>
                </a:spcBef>
                <a:spcAft>
                  <a:spcPct val="0"/>
                </a:spcAft>
                <a:defRPr sz="2400">
                  <a:solidFill>
                    <a:schemeClr val="tx1"/>
                  </a:solidFill>
                  <a:latin typeface="Times New Roman" pitchFamily="18" charset="0"/>
                </a:defRPr>
              </a:lvl6pPr>
              <a:lvl7pPr marL="2562225" defTabSz="836613" eaLnBrk="0" fontAlgn="base" hangingPunct="0">
                <a:spcBef>
                  <a:spcPct val="0"/>
                </a:spcBef>
                <a:spcAft>
                  <a:spcPct val="0"/>
                </a:spcAft>
                <a:defRPr sz="2400">
                  <a:solidFill>
                    <a:schemeClr val="tx1"/>
                  </a:solidFill>
                  <a:latin typeface="Times New Roman" pitchFamily="18" charset="0"/>
                </a:defRPr>
              </a:lvl7pPr>
              <a:lvl8pPr marL="3019425" defTabSz="836613" eaLnBrk="0" fontAlgn="base" hangingPunct="0">
                <a:spcBef>
                  <a:spcPct val="0"/>
                </a:spcBef>
                <a:spcAft>
                  <a:spcPct val="0"/>
                </a:spcAft>
                <a:defRPr sz="2400">
                  <a:solidFill>
                    <a:schemeClr val="tx1"/>
                  </a:solidFill>
                  <a:latin typeface="Times New Roman" pitchFamily="18" charset="0"/>
                </a:defRPr>
              </a:lvl8pPr>
              <a:lvl9pPr marL="3476625" defTabSz="836613" eaLnBrk="0" fontAlgn="base" hangingPunct="0">
                <a:spcBef>
                  <a:spcPct val="0"/>
                </a:spcBef>
                <a:spcAft>
                  <a:spcPct val="0"/>
                </a:spcAft>
                <a:defRPr sz="2400">
                  <a:solidFill>
                    <a:schemeClr val="tx1"/>
                  </a:solidFill>
                  <a:latin typeface="Times New Roman" pitchFamily="18" charset="0"/>
                </a:defRPr>
              </a:lvl9pPr>
            </a:lstStyle>
            <a:p>
              <a:pPr>
                <a:lnSpc>
                  <a:spcPct val="100000"/>
                </a:lnSpc>
              </a:pPr>
              <a:r>
                <a:rPr lang="en-US" altLang="en-US" sz="1200" dirty="0">
                  <a:latin typeface="Arial" panose="020B0604020202020204" pitchFamily="34" charset="0"/>
                  <a:cs typeface="Arial" panose="020B0604020202020204" pitchFamily="34" charset="0"/>
                </a:rPr>
                <a:t>Specifications</a:t>
              </a:r>
            </a:p>
          </p:txBody>
        </p:sp>
        <p:sp>
          <p:nvSpPr>
            <p:cNvPr id="55317" name="Rectangle 21"/>
            <p:cNvSpPr>
              <a:spLocks noChangeArrowheads="1"/>
            </p:cNvSpPr>
            <p:nvPr/>
          </p:nvSpPr>
          <p:spPr bwMode="auto">
            <a:xfrm>
              <a:off x="907985" y="4926636"/>
              <a:ext cx="698910" cy="2680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4138" tIns="41275" rIns="84138" bIns="41275">
              <a:spAutoFit/>
            </a:bodyPr>
            <a:lstStyle>
              <a:lvl1pPr defTabSz="836613" eaLnBrk="0" hangingPunct="0">
                <a:defRPr sz="2400">
                  <a:solidFill>
                    <a:schemeClr val="tx1"/>
                  </a:solidFill>
                  <a:latin typeface="Times New Roman" pitchFamily="18" charset="0"/>
                </a:defRPr>
              </a:lvl1pPr>
              <a:lvl2pPr marL="411163" defTabSz="836613" eaLnBrk="0" hangingPunct="0">
                <a:defRPr sz="2400">
                  <a:solidFill>
                    <a:schemeClr val="tx1"/>
                  </a:solidFill>
                  <a:latin typeface="Times New Roman" pitchFamily="18" charset="0"/>
                </a:defRPr>
              </a:lvl2pPr>
              <a:lvl3pPr marL="825500" defTabSz="836613" eaLnBrk="0" hangingPunct="0">
                <a:defRPr sz="2400">
                  <a:solidFill>
                    <a:schemeClr val="tx1"/>
                  </a:solidFill>
                  <a:latin typeface="Times New Roman" pitchFamily="18" charset="0"/>
                </a:defRPr>
              </a:lvl3pPr>
              <a:lvl4pPr marL="1236663" defTabSz="836613" eaLnBrk="0" hangingPunct="0">
                <a:defRPr sz="2400">
                  <a:solidFill>
                    <a:schemeClr val="tx1"/>
                  </a:solidFill>
                  <a:latin typeface="Times New Roman" pitchFamily="18" charset="0"/>
                </a:defRPr>
              </a:lvl4pPr>
              <a:lvl5pPr marL="1647825" defTabSz="836613" eaLnBrk="0" hangingPunct="0">
                <a:defRPr sz="2400">
                  <a:solidFill>
                    <a:schemeClr val="tx1"/>
                  </a:solidFill>
                  <a:latin typeface="Times New Roman" pitchFamily="18" charset="0"/>
                </a:defRPr>
              </a:lvl5pPr>
              <a:lvl6pPr marL="2105025" defTabSz="836613" eaLnBrk="0" fontAlgn="base" hangingPunct="0">
                <a:spcBef>
                  <a:spcPct val="0"/>
                </a:spcBef>
                <a:spcAft>
                  <a:spcPct val="0"/>
                </a:spcAft>
                <a:defRPr sz="2400">
                  <a:solidFill>
                    <a:schemeClr val="tx1"/>
                  </a:solidFill>
                  <a:latin typeface="Times New Roman" pitchFamily="18" charset="0"/>
                </a:defRPr>
              </a:lvl6pPr>
              <a:lvl7pPr marL="2562225" defTabSz="836613" eaLnBrk="0" fontAlgn="base" hangingPunct="0">
                <a:spcBef>
                  <a:spcPct val="0"/>
                </a:spcBef>
                <a:spcAft>
                  <a:spcPct val="0"/>
                </a:spcAft>
                <a:defRPr sz="2400">
                  <a:solidFill>
                    <a:schemeClr val="tx1"/>
                  </a:solidFill>
                  <a:latin typeface="Times New Roman" pitchFamily="18" charset="0"/>
                </a:defRPr>
              </a:lvl7pPr>
              <a:lvl8pPr marL="3019425" defTabSz="836613" eaLnBrk="0" fontAlgn="base" hangingPunct="0">
                <a:spcBef>
                  <a:spcPct val="0"/>
                </a:spcBef>
                <a:spcAft>
                  <a:spcPct val="0"/>
                </a:spcAft>
                <a:defRPr sz="2400">
                  <a:solidFill>
                    <a:schemeClr val="tx1"/>
                  </a:solidFill>
                  <a:latin typeface="Times New Roman" pitchFamily="18" charset="0"/>
                </a:defRPr>
              </a:lvl8pPr>
              <a:lvl9pPr marL="3476625" defTabSz="836613" eaLnBrk="0" fontAlgn="base" hangingPunct="0">
                <a:spcBef>
                  <a:spcPct val="0"/>
                </a:spcBef>
                <a:spcAft>
                  <a:spcPct val="0"/>
                </a:spcAft>
                <a:defRPr sz="2400">
                  <a:solidFill>
                    <a:schemeClr val="tx1"/>
                  </a:solidFill>
                  <a:latin typeface="Times New Roman" pitchFamily="18" charset="0"/>
                </a:defRPr>
              </a:lvl9pPr>
            </a:lstStyle>
            <a:p>
              <a:pPr>
                <a:lnSpc>
                  <a:spcPct val="100000"/>
                </a:lnSpc>
              </a:pPr>
              <a:r>
                <a:rPr lang="en-US" altLang="en-US" sz="1200">
                  <a:latin typeface="Arial" panose="020B0604020202020204" pitchFamily="34" charset="0"/>
                  <a:cs typeface="Arial" panose="020B0604020202020204" pitchFamily="34" charset="0"/>
                </a:rPr>
                <a:t>Product</a:t>
              </a:r>
            </a:p>
          </p:txBody>
        </p:sp>
        <p:grpSp>
          <p:nvGrpSpPr>
            <p:cNvPr id="55336" name="Group 40"/>
            <p:cNvGrpSpPr>
              <a:grpSpLocks/>
            </p:cNvGrpSpPr>
            <p:nvPr/>
          </p:nvGrpSpPr>
          <p:grpSpPr bwMode="auto">
            <a:xfrm>
              <a:off x="5158270" y="1238874"/>
              <a:ext cx="1620838" cy="4629150"/>
              <a:chOff x="3324" y="1151"/>
              <a:chExt cx="1021" cy="2916"/>
            </a:xfrm>
          </p:grpSpPr>
          <p:sp>
            <p:nvSpPr>
              <p:cNvPr id="55323" name="Rectangle 27"/>
              <p:cNvSpPr>
                <a:spLocks noChangeArrowheads="1"/>
              </p:cNvSpPr>
              <p:nvPr/>
            </p:nvSpPr>
            <p:spPr bwMode="blackWhite">
              <a:xfrm>
                <a:off x="3324" y="1589"/>
                <a:ext cx="1021" cy="291"/>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Detailed design and</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design review</a:t>
                </a:r>
              </a:p>
            </p:txBody>
          </p:sp>
          <p:sp>
            <p:nvSpPr>
              <p:cNvPr id="55324" name="Rectangle 28"/>
              <p:cNvSpPr>
                <a:spLocks noChangeArrowheads="1"/>
              </p:cNvSpPr>
              <p:nvPr/>
            </p:nvSpPr>
            <p:spPr bwMode="blackWhite">
              <a:xfrm>
                <a:off x="3324" y="1151"/>
                <a:ext cx="1021" cy="29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Specify</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cycle</a:t>
                </a:r>
              </a:p>
            </p:txBody>
          </p:sp>
          <p:sp>
            <p:nvSpPr>
              <p:cNvPr id="55325" name="Rectangle 29"/>
              <p:cNvSpPr>
                <a:spLocks noChangeArrowheads="1"/>
              </p:cNvSpPr>
              <p:nvPr/>
            </p:nvSpPr>
            <p:spPr bwMode="blackWhite">
              <a:xfrm>
                <a:off x="3324" y="2026"/>
                <a:ext cx="1021" cy="29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Test development</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 review</a:t>
                </a:r>
              </a:p>
            </p:txBody>
          </p:sp>
          <p:sp>
            <p:nvSpPr>
              <p:cNvPr id="55326" name="Rectangle 30"/>
              <p:cNvSpPr>
                <a:spLocks noChangeArrowheads="1"/>
              </p:cNvSpPr>
              <p:nvPr/>
            </p:nvSpPr>
            <p:spPr bwMode="blackWhite">
              <a:xfrm>
                <a:off x="3324" y="3338"/>
                <a:ext cx="1021" cy="29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Test</a:t>
                </a:r>
              </a:p>
            </p:txBody>
          </p:sp>
          <p:sp>
            <p:nvSpPr>
              <p:cNvPr id="55327" name="Rectangle 31"/>
              <p:cNvSpPr>
                <a:spLocks noChangeArrowheads="1"/>
              </p:cNvSpPr>
              <p:nvPr/>
            </p:nvSpPr>
            <p:spPr bwMode="blackWhite">
              <a:xfrm>
                <a:off x="3324" y="2901"/>
                <a:ext cx="1021" cy="291"/>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Compile</a:t>
                </a:r>
              </a:p>
            </p:txBody>
          </p:sp>
          <p:sp>
            <p:nvSpPr>
              <p:cNvPr id="55328" name="Rectangle 32"/>
              <p:cNvSpPr>
                <a:spLocks noChangeArrowheads="1"/>
              </p:cNvSpPr>
              <p:nvPr/>
            </p:nvSpPr>
            <p:spPr bwMode="blackWhite">
              <a:xfrm>
                <a:off x="3324" y="2464"/>
                <a:ext cx="1021" cy="292"/>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Implementation</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 code review</a:t>
                </a:r>
              </a:p>
            </p:txBody>
          </p:sp>
          <p:sp>
            <p:nvSpPr>
              <p:cNvPr id="55329" name="Rectangle 33"/>
              <p:cNvSpPr>
                <a:spLocks noChangeArrowheads="1"/>
              </p:cNvSpPr>
              <p:nvPr/>
            </p:nvSpPr>
            <p:spPr bwMode="blackWhite">
              <a:xfrm>
                <a:off x="3324" y="3776"/>
                <a:ext cx="1021" cy="291"/>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Reassess</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a:t>
                </a:r>
                <a:r>
                  <a:rPr lang="en-US" altLang="en-US" sz="1100" dirty="0">
                    <a:latin typeface="Arial" panose="020B0604020202020204" pitchFamily="34" charset="0"/>
                    <a:cs typeface="Arial" panose="020B0604020202020204" pitchFamily="34" charset="0"/>
                  </a:rPr>
                  <a:t> </a:t>
                </a:r>
                <a:r>
                  <a:rPr lang="en-US" altLang="en-US" sz="1100" dirty="0">
                    <a:solidFill>
                      <a:schemeClr val="bg1"/>
                    </a:solidFill>
                    <a:latin typeface="Arial" panose="020B0604020202020204" pitchFamily="34" charset="0"/>
                    <a:cs typeface="Arial" panose="020B0604020202020204" pitchFamily="34" charset="0"/>
                  </a:rPr>
                  <a:t>recycle</a:t>
                </a:r>
              </a:p>
            </p:txBody>
          </p:sp>
          <p:sp>
            <p:nvSpPr>
              <p:cNvPr id="55330" name="Line 34"/>
              <p:cNvSpPr>
                <a:spLocks noChangeShapeType="1"/>
              </p:cNvSpPr>
              <p:nvPr/>
            </p:nvSpPr>
            <p:spPr bwMode="blackWhite">
              <a:xfrm>
                <a:off x="3809" y="1452"/>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1" name="Line 35"/>
              <p:cNvSpPr>
                <a:spLocks noChangeShapeType="1"/>
              </p:cNvSpPr>
              <p:nvPr/>
            </p:nvSpPr>
            <p:spPr bwMode="blackWhite">
              <a:xfrm>
                <a:off x="3809" y="1890"/>
                <a:ext cx="1" cy="13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2" name="Line 36"/>
              <p:cNvSpPr>
                <a:spLocks noChangeShapeType="1"/>
              </p:cNvSpPr>
              <p:nvPr/>
            </p:nvSpPr>
            <p:spPr bwMode="blackWhite">
              <a:xfrm>
                <a:off x="3809" y="2326"/>
                <a:ext cx="1"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3" name="Line 37"/>
              <p:cNvSpPr>
                <a:spLocks noChangeShapeType="1"/>
              </p:cNvSpPr>
              <p:nvPr/>
            </p:nvSpPr>
            <p:spPr bwMode="blackWhite">
              <a:xfrm>
                <a:off x="3809" y="2764"/>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4" name="Line 38"/>
              <p:cNvSpPr>
                <a:spLocks noChangeShapeType="1"/>
              </p:cNvSpPr>
              <p:nvPr/>
            </p:nvSpPr>
            <p:spPr bwMode="blackWhite">
              <a:xfrm>
                <a:off x="3809" y="3202"/>
                <a:ext cx="1" cy="13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5" name="Line 39"/>
              <p:cNvSpPr>
                <a:spLocks noChangeShapeType="1"/>
              </p:cNvSpPr>
              <p:nvPr/>
            </p:nvSpPr>
            <p:spPr bwMode="blackWhite">
              <a:xfrm>
                <a:off x="3809" y="3639"/>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4341626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pPr marL="457200" indent="-457200">
              <a:buAutoNum type="arabicParenR"/>
            </a:pPr>
            <a:r>
              <a:rPr lang="en-US" dirty="0"/>
              <a:t>Have you ever used one of these development strategies?</a:t>
            </a:r>
          </a:p>
          <a:p>
            <a:pPr marL="457200" indent="-457200">
              <a:buAutoNum type="arabicParenR"/>
            </a:pPr>
            <a:r>
              <a:rPr lang="en-US" dirty="0"/>
              <a:t>Why would you choose one over another? Are there products or domains for which one is preferred or is an anti-pattern?</a:t>
            </a:r>
          </a:p>
          <a:p>
            <a:pPr marL="457200" indent="-457200">
              <a:buAutoNum type="arabicParenR"/>
            </a:pPr>
            <a:r>
              <a:rPr lang="en-US" dirty="0"/>
              <a:t>What role does some preliminary design play in supporting incremental development on large project?</a:t>
            </a:r>
          </a:p>
          <a:p>
            <a:pPr marL="457200" indent="-457200">
              <a:buAutoNum type="arabicParenR"/>
            </a:pPr>
            <a:r>
              <a:rPr lang="en-US" dirty="0"/>
              <a:t>How did you develop the release plan?</a:t>
            </a:r>
          </a:p>
          <a:p>
            <a:pPr marL="457200" indent="-457200">
              <a:buAutoNum type="arabicParenR"/>
            </a:pPr>
            <a:endParaRPr lang="en-US" dirty="0"/>
          </a:p>
        </p:txBody>
      </p:sp>
    </p:spTree>
    <p:extLst>
      <p:ext uri="{BB962C8B-B14F-4D97-AF65-F5344CB8AC3E}">
        <p14:creationId xmlns:p14="http://schemas.microsoft.com/office/powerpoint/2010/main" val="230509768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r>
              <a:rPr lang="en-US" altLang="en-US" dirty="0"/>
              <a:t>Scaling Principles</a:t>
            </a:r>
          </a:p>
        </p:txBody>
      </p:sp>
      <p:sp>
        <p:nvSpPr>
          <p:cNvPr id="8195" name="Rectangle 3"/>
          <p:cNvSpPr>
            <a:spLocks noGrp="1" noChangeArrowheads="1"/>
          </p:cNvSpPr>
          <p:nvPr>
            <p:ph type="body" idx="1"/>
          </p:nvPr>
        </p:nvSpPr>
        <p:spPr>
          <a:noFill/>
          <a:ln/>
        </p:spPr>
        <p:txBody>
          <a:bodyPr/>
          <a:lstStyle/>
          <a:p>
            <a:r>
              <a:rPr lang="en-US" altLang="en-US" dirty="0"/>
              <a:t>To scale up development, a system must be architected and designed to support</a:t>
            </a:r>
          </a:p>
          <a:p>
            <a:pPr marL="347472" indent="-173736">
              <a:spcBef>
                <a:spcPts val="500"/>
              </a:spcBef>
              <a:buFont typeface="Arial" panose="020B0604020202020204" pitchFamily="34" charset="0"/>
              <a:buChar char="•"/>
            </a:pPr>
            <a:r>
              <a:rPr lang="en-US" altLang="en-US" dirty="0"/>
              <a:t>a build and release strategy</a:t>
            </a:r>
          </a:p>
          <a:p>
            <a:pPr marL="347472" indent="-173736">
              <a:spcBef>
                <a:spcPts val="500"/>
              </a:spcBef>
              <a:buFont typeface="Arial" panose="020B0604020202020204" pitchFamily="34" charset="0"/>
              <a:buChar char="•"/>
            </a:pPr>
            <a:r>
              <a:rPr lang="en-US" altLang="en-US" dirty="0"/>
              <a:t>sufficient modularity to allocate work to individuals</a:t>
            </a:r>
          </a:p>
          <a:p>
            <a:endParaRPr lang="en-US" altLang="en-US" dirty="0"/>
          </a:p>
          <a:p>
            <a:r>
              <a:rPr lang="en-US" altLang="en-US" dirty="0"/>
              <a:t>Scalability typically</a:t>
            </a:r>
          </a:p>
          <a:p>
            <a:pPr lvl="1"/>
            <a:r>
              <a:rPr lang="en-US" altLang="en-US" dirty="0"/>
              <a:t>applies over small product size ranges</a:t>
            </a:r>
          </a:p>
          <a:p>
            <a:pPr lvl="1"/>
            <a:r>
              <a:rPr lang="en-US" altLang="en-US" dirty="0"/>
              <a:t>is limited to similar application domains</a:t>
            </a:r>
          </a:p>
          <a:p>
            <a:pPr lvl="1"/>
            <a:r>
              <a:rPr lang="en-US" altLang="en-US" dirty="0"/>
              <a:t>does not apply to unprecedented systems</a:t>
            </a:r>
          </a:p>
          <a:p>
            <a:pPr lvl="1"/>
            <a:r>
              <a:rPr lang="en-US" altLang="en-US" dirty="0"/>
              <a:t>does not work for poorly managed projects</a:t>
            </a:r>
          </a:p>
          <a:p>
            <a:pPr lvl="1"/>
            <a:r>
              <a:rPr lang="en-US" altLang="en-US" dirty="0"/>
              <a:t>is unlikely to apply where the engineering work is undisciplined</a:t>
            </a:r>
          </a:p>
        </p:txBody>
      </p:sp>
    </p:spTree>
    <p:extLst>
      <p:ext uri="{BB962C8B-B14F-4D97-AF65-F5344CB8AC3E}">
        <p14:creationId xmlns:p14="http://schemas.microsoft.com/office/powerpoint/2010/main" val="203593062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432800" cy="878059"/>
          </a:xfrm>
        </p:spPr>
        <p:txBody>
          <a:bodyPr>
            <a:normAutofit/>
          </a:bodyPr>
          <a:lstStyle/>
          <a:p>
            <a:r>
              <a:rPr lang="en-US" dirty="0"/>
              <a:t>Problem: Building Larger Products</a:t>
            </a:r>
            <a:br>
              <a:rPr lang="en-US" dirty="0"/>
            </a:br>
            <a:r>
              <a:rPr lang="en-US" dirty="0"/>
              <a:t>(too big for a single developer)</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a:t>What do you need to do to build larger products?</a:t>
            </a:r>
          </a:p>
          <a:p>
            <a:pPr marL="347472" indent="-173736">
              <a:spcBef>
                <a:spcPts val="500"/>
              </a:spcBef>
              <a:buFont typeface="Arial" panose="020B0604020202020204" pitchFamily="34" charset="0"/>
              <a:buChar char="•"/>
            </a:pPr>
            <a:r>
              <a:rPr lang="en-US" dirty="0"/>
              <a:t>How large are teams on which you have worked?</a:t>
            </a:r>
          </a:p>
          <a:p>
            <a:pPr marL="347472" indent="-173736">
              <a:spcBef>
                <a:spcPts val="500"/>
              </a:spcBef>
              <a:buFont typeface="Arial" panose="020B0604020202020204" pitchFamily="34" charset="0"/>
              <a:buChar char="•"/>
            </a:pPr>
            <a:r>
              <a:rPr lang="en-US" dirty="0"/>
              <a:t>What does it mean to scale up? Why do development projects scale up?</a:t>
            </a:r>
          </a:p>
          <a:p>
            <a:pPr marL="347472" indent="-173736">
              <a:spcBef>
                <a:spcPts val="500"/>
              </a:spcBef>
              <a:buFont typeface="Arial" panose="020B0604020202020204" pitchFamily="34" charset="0"/>
              <a:buChar char="•"/>
            </a:pPr>
            <a:r>
              <a:rPr lang="en-US" dirty="0"/>
              <a:t>How do you convert the product into work that you can allocate to individual developers?</a:t>
            </a:r>
          </a:p>
          <a:p>
            <a:r>
              <a:rPr lang="en-US" dirty="0">
                <a:solidFill>
                  <a:schemeClr val="accent1"/>
                </a:solidFill>
              </a:rPr>
              <a:t> </a:t>
            </a:r>
          </a:p>
          <a:p>
            <a:pPr marL="457200" indent="-457200">
              <a:buFont typeface="+mj-lt"/>
              <a:buAutoNum type="arabicPeriod"/>
            </a:pPr>
            <a:endParaRPr lang="en-US" dirty="0">
              <a:solidFill>
                <a:schemeClr val="accent1"/>
              </a:solidFill>
            </a:endParaRPr>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3624336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a:lstStyle/>
          <a:p>
            <a:r>
              <a:rPr lang="en-US" altLang="en-US" dirty="0"/>
              <a:t>Scalability and Complexity Principles</a:t>
            </a:r>
          </a:p>
        </p:txBody>
      </p:sp>
      <p:sp>
        <p:nvSpPr>
          <p:cNvPr id="10243" name="Rectangle 3"/>
          <p:cNvSpPr>
            <a:spLocks noGrp="1" noChangeArrowheads="1"/>
          </p:cNvSpPr>
          <p:nvPr>
            <p:ph type="body" idx="1"/>
          </p:nvPr>
        </p:nvSpPr>
        <p:spPr>
          <a:noFill/>
          <a:ln/>
        </p:spPr>
        <p:txBody>
          <a:bodyPr>
            <a:normAutofit/>
          </a:bodyPr>
          <a:lstStyle/>
          <a:p>
            <a:r>
              <a:rPr lang="en-US" altLang="en-US" dirty="0"/>
              <a:t>Size and complexity are closely related.</a:t>
            </a:r>
          </a:p>
          <a:p>
            <a:r>
              <a:rPr lang="en-US" altLang="en-US" dirty="0"/>
              <a:t>The size of large programs usually makes them complex.</a:t>
            </a:r>
          </a:p>
          <a:p>
            <a:r>
              <a:rPr lang="en-US" altLang="en-US" dirty="0"/>
              <a:t>But software development is largely done by individuals.</a:t>
            </a:r>
          </a:p>
          <a:p>
            <a:r>
              <a:rPr lang="en-US" altLang="en-US" dirty="0"/>
              <a:t>Therefore, product design must separate the product into pieces that individuals can develop.</a:t>
            </a:r>
          </a:p>
          <a:p>
            <a:r>
              <a:rPr lang="en-US" altLang="en-US" dirty="0"/>
              <a:t>And the development process must accommodate</a:t>
            </a:r>
          </a:p>
          <a:p>
            <a:pPr marL="342900" indent="-173736">
              <a:spcBef>
                <a:spcPts val="500"/>
              </a:spcBef>
              <a:buFont typeface="Arial" panose="020B0604020202020204" pitchFamily="34" charset="0"/>
              <a:buChar char="•"/>
            </a:pPr>
            <a:r>
              <a:rPr lang="en-US" altLang="en-US" dirty="0"/>
              <a:t>the scale of work that individuals can efficiently develop</a:t>
            </a:r>
          </a:p>
          <a:p>
            <a:pPr marL="342900" indent="-173736">
              <a:spcBef>
                <a:spcPts val="500"/>
              </a:spcBef>
              <a:buFont typeface="Arial" panose="020B0604020202020204" pitchFamily="34" charset="0"/>
              <a:buChar char="•"/>
            </a:pPr>
            <a:r>
              <a:rPr lang="en-US" altLang="en-US" dirty="0"/>
              <a:t>coordinating the work of individuals</a:t>
            </a:r>
          </a:p>
          <a:p>
            <a:pPr marL="342900" indent="-173736">
              <a:spcBef>
                <a:spcPts val="500"/>
              </a:spcBef>
              <a:buFont typeface="Arial" panose="020B0604020202020204" pitchFamily="34" charset="0"/>
              <a:buChar char="•"/>
            </a:pPr>
            <a:r>
              <a:rPr lang="en-US" altLang="en-US" dirty="0"/>
              <a:t>progress in increments </a:t>
            </a:r>
          </a:p>
          <a:p>
            <a:r>
              <a:rPr lang="en-US" altLang="en-US" dirty="0"/>
              <a:t>A product-development process is </a:t>
            </a:r>
            <a:r>
              <a:rPr lang="en-US" altLang="en-US" b="1" dirty="0"/>
              <a:t>scalable</a:t>
            </a:r>
            <a:r>
              <a:rPr lang="en-US" altLang="en-US" dirty="0"/>
              <a:t> when the methods and techniques used will work equally well for larger projects.</a:t>
            </a:r>
          </a:p>
          <a:p>
            <a:endParaRPr lang="en-US" altLang="en-US" dirty="0"/>
          </a:p>
        </p:txBody>
      </p:sp>
    </p:spTree>
    <p:extLst>
      <p:ext uri="{BB962C8B-B14F-4D97-AF65-F5344CB8AC3E}">
        <p14:creationId xmlns:p14="http://schemas.microsoft.com/office/powerpoint/2010/main" val="272052769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425070" cy="878059"/>
          </a:xfrm>
        </p:spPr>
        <p:txBody>
          <a:bodyPr/>
          <a:lstStyle/>
          <a:p>
            <a:r>
              <a:rPr lang="en-US" dirty="0"/>
              <a:t>Discussion: What Are Some Build Strategies?</a:t>
            </a:r>
          </a:p>
        </p:txBody>
      </p:sp>
      <p:sp>
        <p:nvSpPr>
          <p:cNvPr id="3" name="Content Placeholder 2"/>
          <p:cNvSpPr>
            <a:spLocks noGrp="1"/>
          </p:cNvSpPr>
          <p:nvPr>
            <p:ph idx="1"/>
          </p:nvPr>
        </p:nvSpPr>
        <p:spPr/>
        <p:txBody>
          <a:bodyPr/>
          <a:lstStyle/>
          <a:p>
            <a:r>
              <a:rPr lang="en-US" i="1" dirty="0"/>
              <a:t>Progressive</a:t>
            </a:r>
            <a:r>
              <a:rPr lang="en-US" dirty="0"/>
              <a:t>: Add functionality in order of execution.</a:t>
            </a:r>
          </a:p>
          <a:p>
            <a:r>
              <a:rPr lang="en-US" i="1" dirty="0"/>
              <a:t>Core and stub</a:t>
            </a:r>
            <a:r>
              <a:rPr lang="en-US" dirty="0"/>
              <a:t>: Build a shell system with dummy stubs to be completed later.</a:t>
            </a:r>
          </a:p>
          <a:p>
            <a:r>
              <a:rPr lang="en-US" i="1" dirty="0"/>
              <a:t>Functional (or feature-driven) enhancement</a:t>
            </a:r>
            <a:r>
              <a:rPr lang="en-US" dirty="0"/>
              <a:t>: Add functionality in order of business value or emerging needs.</a:t>
            </a:r>
          </a:p>
          <a:p>
            <a:r>
              <a:rPr lang="en-US" i="1" dirty="0"/>
              <a:t>Performance (or attribute-led) enhancement</a:t>
            </a:r>
            <a:r>
              <a:rPr lang="en-US" dirty="0"/>
              <a:t>: Design for quality attributes first.</a:t>
            </a:r>
          </a:p>
          <a:p>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239040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noFill/>
          <a:ln/>
        </p:spPr>
        <p:txBody>
          <a:bodyPr/>
          <a:lstStyle/>
          <a:p>
            <a:pPr eaLnBrk="0" hangingPunct="0">
              <a:lnSpc>
                <a:spcPct val="90000"/>
              </a:lnSpc>
            </a:pPr>
            <a:r>
              <a:rPr lang="en-US" altLang="en-US" dirty="0"/>
              <a:t>The </a:t>
            </a:r>
            <a:r>
              <a:rPr lang="en-US" altLang="en-US"/>
              <a:t>Progressive Strategy</a:t>
            </a:r>
            <a:endParaRPr lang="en-US" altLang="en-US" dirty="0"/>
          </a:p>
        </p:txBody>
      </p:sp>
      <p:sp>
        <p:nvSpPr>
          <p:cNvPr id="45059" name="Rectangle 3"/>
          <p:cNvSpPr>
            <a:spLocks noChangeArrowheads="1"/>
          </p:cNvSpPr>
          <p:nvPr/>
        </p:nvSpPr>
        <p:spPr bwMode="auto">
          <a:xfrm>
            <a:off x="292100" y="4673600"/>
            <a:ext cx="8432800" cy="10291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Arial" charset="0"/>
              </a:rPr>
              <a:t>In the progressive strategy, functions are developed in the order in which they are executed. This permits relatively simple testing and little scaffolding or special test facilities.</a:t>
            </a:r>
          </a:p>
        </p:txBody>
      </p:sp>
      <p:grpSp>
        <p:nvGrpSpPr>
          <p:cNvPr id="45084" name="Group 28"/>
          <p:cNvGrpSpPr>
            <a:grpSpLocks/>
          </p:cNvGrpSpPr>
          <p:nvPr/>
        </p:nvGrpSpPr>
        <p:grpSpPr bwMode="auto">
          <a:xfrm>
            <a:off x="452521" y="1073702"/>
            <a:ext cx="7026275" cy="3170238"/>
            <a:chOff x="664" y="1132"/>
            <a:chExt cx="4426" cy="1997"/>
          </a:xfrm>
        </p:grpSpPr>
        <p:sp>
          <p:nvSpPr>
            <p:cNvPr id="45060" name="Line 4"/>
            <p:cNvSpPr>
              <a:spLocks noChangeShapeType="1"/>
            </p:cNvSpPr>
            <p:nvPr/>
          </p:nvSpPr>
          <p:spPr bwMode="blackWhite">
            <a:xfrm>
              <a:off x="3286" y="2211"/>
              <a:ext cx="348"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1" name="Line 5"/>
            <p:cNvSpPr>
              <a:spLocks noChangeShapeType="1"/>
            </p:cNvSpPr>
            <p:nvPr/>
          </p:nvSpPr>
          <p:spPr bwMode="blackWhite">
            <a:xfrm>
              <a:off x="3294"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2" name="Rectangle 6"/>
            <p:cNvSpPr>
              <a:spLocks noChangeArrowheads="1"/>
            </p:cNvSpPr>
            <p:nvPr/>
          </p:nvSpPr>
          <p:spPr bwMode="blackWhite">
            <a:xfrm>
              <a:off x="3640" y="2724"/>
              <a:ext cx="1063" cy="361"/>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2nd</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3" name="Rectangle 7"/>
            <p:cNvSpPr>
              <a:spLocks noChangeArrowheads="1"/>
            </p:cNvSpPr>
            <p:nvPr/>
          </p:nvSpPr>
          <p:spPr bwMode="blackWhite">
            <a:xfrm>
              <a:off x="2214" y="2043"/>
              <a:ext cx="1063" cy="363"/>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4" name="Rectangle 8"/>
            <p:cNvSpPr>
              <a:spLocks noChangeArrowheads="1"/>
            </p:cNvSpPr>
            <p:nvPr/>
          </p:nvSpPr>
          <p:spPr bwMode="blackWhite">
            <a:xfrm>
              <a:off x="2214" y="2724"/>
              <a:ext cx="1063" cy="361"/>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5" name="Rectangle 9"/>
            <p:cNvSpPr>
              <a:spLocks noChangeArrowheads="1"/>
            </p:cNvSpPr>
            <p:nvPr/>
          </p:nvSpPr>
          <p:spPr bwMode="blackWhite">
            <a:xfrm>
              <a:off x="1096" y="1314"/>
              <a:ext cx="775" cy="361"/>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6" name="Rectangle 10"/>
            <p:cNvSpPr>
              <a:spLocks noChangeArrowheads="1"/>
            </p:cNvSpPr>
            <p:nvPr/>
          </p:nvSpPr>
          <p:spPr bwMode="blackWhite">
            <a:xfrm>
              <a:off x="1096" y="2043"/>
              <a:ext cx="775" cy="363"/>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7" name="Rectangle 11"/>
            <p:cNvSpPr>
              <a:spLocks noChangeArrowheads="1"/>
            </p:cNvSpPr>
            <p:nvPr/>
          </p:nvSpPr>
          <p:spPr bwMode="blackWhite">
            <a:xfrm>
              <a:off x="1096" y="2724"/>
              <a:ext cx="775" cy="371"/>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8" name="Line 12"/>
            <p:cNvSpPr>
              <a:spLocks noChangeShapeType="1"/>
            </p:cNvSpPr>
            <p:nvPr/>
          </p:nvSpPr>
          <p:spPr bwMode="blackWhite">
            <a:xfrm>
              <a:off x="1870" y="1466"/>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9" name="Line 13"/>
            <p:cNvSpPr>
              <a:spLocks noChangeShapeType="1"/>
            </p:cNvSpPr>
            <p:nvPr/>
          </p:nvSpPr>
          <p:spPr bwMode="blackWhite">
            <a:xfrm>
              <a:off x="1876" y="2211"/>
              <a:ext cx="348"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0" name="Line 14"/>
            <p:cNvSpPr>
              <a:spLocks noChangeShapeType="1"/>
            </p:cNvSpPr>
            <p:nvPr/>
          </p:nvSpPr>
          <p:spPr bwMode="blackWhite">
            <a:xfrm>
              <a:off x="1884"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1" name="Line 15"/>
            <p:cNvSpPr>
              <a:spLocks noChangeShapeType="1"/>
            </p:cNvSpPr>
            <p:nvPr/>
          </p:nvSpPr>
          <p:spPr bwMode="blackWhite">
            <a:xfrm>
              <a:off x="752" y="1466"/>
              <a:ext cx="347"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2" name="Rectangle 16"/>
            <p:cNvSpPr>
              <a:spLocks noChangeArrowheads="1"/>
            </p:cNvSpPr>
            <p:nvPr/>
          </p:nvSpPr>
          <p:spPr bwMode="blackWhite">
            <a:xfrm>
              <a:off x="672" y="1279"/>
              <a:ext cx="225" cy="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73" name="Rectangle 17"/>
            <p:cNvSpPr>
              <a:spLocks noChangeArrowheads="1"/>
            </p:cNvSpPr>
            <p:nvPr/>
          </p:nvSpPr>
          <p:spPr bwMode="blackWhite">
            <a:xfrm>
              <a:off x="1941" y="1490"/>
              <a:ext cx="330"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sp>
          <p:nvSpPr>
            <p:cNvPr id="45074" name="Line 18"/>
            <p:cNvSpPr>
              <a:spLocks noChangeShapeType="1"/>
            </p:cNvSpPr>
            <p:nvPr/>
          </p:nvSpPr>
          <p:spPr bwMode="blackWhite">
            <a:xfrm>
              <a:off x="759" y="2211"/>
              <a:ext cx="347"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5" name="Rectangle 19"/>
            <p:cNvSpPr>
              <a:spLocks noChangeArrowheads="1"/>
            </p:cNvSpPr>
            <p:nvPr/>
          </p:nvSpPr>
          <p:spPr bwMode="blackWhite">
            <a:xfrm>
              <a:off x="3340" y="2247"/>
              <a:ext cx="330"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sp>
          <p:nvSpPr>
            <p:cNvPr id="45076" name="Line 20"/>
            <p:cNvSpPr>
              <a:spLocks noChangeShapeType="1"/>
            </p:cNvSpPr>
            <p:nvPr/>
          </p:nvSpPr>
          <p:spPr bwMode="blackWhite">
            <a:xfrm>
              <a:off x="766"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7" name="Rectangle 21"/>
            <p:cNvSpPr>
              <a:spLocks noChangeArrowheads="1"/>
            </p:cNvSpPr>
            <p:nvPr/>
          </p:nvSpPr>
          <p:spPr bwMode="blackWhite">
            <a:xfrm>
              <a:off x="664" y="1132"/>
              <a:ext cx="564"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1</a:t>
              </a:r>
            </a:p>
          </p:txBody>
        </p:sp>
        <p:sp>
          <p:nvSpPr>
            <p:cNvPr id="45078" name="Rectangle 22"/>
            <p:cNvSpPr>
              <a:spLocks noChangeArrowheads="1"/>
            </p:cNvSpPr>
            <p:nvPr/>
          </p:nvSpPr>
          <p:spPr bwMode="blackWhite">
            <a:xfrm>
              <a:off x="664" y="1846"/>
              <a:ext cx="564"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2</a:t>
              </a:r>
            </a:p>
          </p:txBody>
        </p:sp>
        <p:sp>
          <p:nvSpPr>
            <p:cNvPr id="45079" name="Rectangle 23"/>
            <p:cNvSpPr>
              <a:spLocks noChangeArrowheads="1"/>
            </p:cNvSpPr>
            <p:nvPr/>
          </p:nvSpPr>
          <p:spPr bwMode="blackWhite">
            <a:xfrm>
              <a:off x="664" y="2542"/>
              <a:ext cx="564"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3</a:t>
              </a:r>
            </a:p>
          </p:txBody>
        </p:sp>
        <p:sp>
          <p:nvSpPr>
            <p:cNvPr id="45080" name="Rectangle 24"/>
            <p:cNvSpPr>
              <a:spLocks noChangeArrowheads="1"/>
            </p:cNvSpPr>
            <p:nvPr/>
          </p:nvSpPr>
          <p:spPr bwMode="blackWhite">
            <a:xfrm>
              <a:off x="672" y="2024"/>
              <a:ext cx="225" cy="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81" name="Rectangle 25"/>
            <p:cNvSpPr>
              <a:spLocks noChangeArrowheads="1"/>
            </p:cNvSpPr>
            <p:nvPr/>
          </p:nvSpPr>
          <p:spPr bwMode="blackWhite">
            <a:xfrm>
              <a:off x="672" y="2700"/>
              <a:ext cx="225" cy="1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82" name="Line 26"/>
            <p:cNvSpPr>
              <a:spLocks noChangeShapeType="1"/>
            </p:cNvSpPr>
            <p:nvPr/>
          </p:nvSpPr>
          <p:spPr bwMode="blackWhite">
            <a:xfrm>
              <a:off x="4722" y="2901"/>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83" name="Rectangle 27"/>
            <p:cNvSpPr>
              <a:spLocks noChangeArrowheads="1"/>
            </p:cNvSpPr>
            <p:nvPr/>
          </p:nvSpPr>
          <p:spPr bwMode="blackWhite">
            <a:xfrm>
              <a:off x="4760" y="2932"/>
              <a:ext cx="330"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grpSp>
    </p:spTree>
    <p:extLst>
      <p:ext uri="{BB962C8B-B14F-4D97-AF65-F5344CB8AC3E}">
        <p14:creationId xmlns:p14="http://schemas.microsoft.com/office/powerpoint/2010/main" val="394831726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noFill/>
          <a:ln/>
        </p:spPr>
        <p:txBody>
          <a:bodyPr/>
          <a:lstStyle/>
          <a:p>
            <a:pPr eaLnBrk="0" hangingPunct="0">
              <a:lnSpc>
                <a:spcPct val="90000"/>
              </a:lnSpc>
            </a:pPr>
            <a:r>
              <a:rPr lang="en-US" altLang="en-US" dirty="0"/>
              <a:t>The Core-and-Stub Strategy</a:t>
            </a:r>
          </a:p>
        </p:txBody>
      </p:sp>
      <p:sp>
        <p:nvSpPr>
          <p:cNvPr id="51203" name="Oval 3"/>
          <p:cNvSpPr>
            <a:spLocks noChangeArrowheads="1"/>
          </p:cNvSpPr>
          <p:nvPr/>
        </p:nvSpPr>
        <p:spPr bwMode="blackWhite">
          <a:xfrm>
            <a:off x="3035983" y="2447029"/>
            <a:ext cx="352425"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04" name="Oval 4"/>
          <p:cNvSpPr>
            <a:spLocks noChangeArrowheads="1"/>
          </p:cNvSpPr>
          <p:nvPr/>
        </p:nvSpPr>
        <p:spPr bwMode="blackWhite">
          <a:xfrm>
            <a:off x="3609070" y="2447029"/>
            <a:ext cx="352425"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05" name="Line 5"/>
          <p:cNvSpPr>
            <a:spLocks noChangeShapeType="1"/>
          </p:cNvSpPr>
          <p:nvPr/>
        </p:nvSpPr>
        <p:spPr bwMode="blackWhite">
          <a:xfrm flipH="1">
            <a:off x="2196195" y="1902516"/>
            <a:ext cx="811213" cy="11334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6" name="Line 6"/>
          <p:cNvSpPr>
            <a:spLocks noChangeShapeType="1"/>
          </p:cNvSpPr>
          <p:nvPr/>
        </p:nvSpPr>
        <p:spPr bwMode="blackWhite">
          <a:xfrm>
            <a:off x="3232833" y="1959666"/>
            <a:ext cx="0" cy="476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7" name="Line 7"/>
          <p:cNvSpPr>
            <a:spLocks noChangeShapeType="1"/>
          </p:cNvSpPr>
          <p:nvPr/>
        </p:nvSpPr>
        <p:spPr bwMode="blackWhite">
          <a:xfrm>
            <a:off x="3456670" y="1918391"/>
            <a:ext cx="300038" cy="5492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8" name="Oval 8"/>
          <p:cNvSpPr>
            <a:spLocks noChangeArrowheads="1"/>
          </p:cNvSpPr>
          <p:nvPr/>
        </p:nvSpPr>
        <p:spPr bwMode="auto">
          <a:xfrm>
            <a:off x="2780395"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09" name="Rectangle 9"/>
          <p:cNvSpPr>
            <a:spLocks noChangeArrowheads="1"/>
          </p:cNvSpPr>
          <p:nvPr/>
        </p:nvSpPr>
        <p:spPr bwMode="blackWhite">
          <a:xfrm>
            <a:off x="2000933" y="2977254"/>
            <a:ext cx="836612" cy="433387"/>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10" name="Rectangle 10"/>
          <p:cNvSpPr>
            <a:spLocks noChangeArrowheads="1"/>
          </p:cNvSpPr>
          <p:nvPr/>
        </p:nvSpPr>
        <p:spPr bwMode="auto">
          <a:xfrm>
            <a:off x="291548" y="4751332"/>
            <a:ext cx="8433351" cy="14907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1800" dirty="0">
                <a:latin typeface="Arial" charset="0"/>
              </a:rPr>
              <a:t>With the core-and-stub strategy, a core system is built first, with stub code substituted for all or most of the system’s functions.</a:t>
            </a:r>
          </a:p>
          <a:p>
            <a:endParaRPr lang="en-US" altLang="en-US" sz="1800" dirty="0">
              <a:latin typeface="Arial" charset="0"/>
            </a:endParaRPr>
          </a:p>
          <a:p>
            <a:r>
              <a:rPr lang="en-US" altLang="en-US" sz="1800" dirty="0">
                <a:latin typeface="Arial" charset="0"/>
              </a:rPr>
              <a:t>Then these stubs are gradually replaced with the full functions as they are developed.</a:t>
            </a:r>
          </a:p>
        </p:txBody>
      </p:sp>
      <p:sp>
        <p:nvSpPr>
          <p:cNvPr id="51211" name="Oval 11"/>
          <p:cNvSpPr>
            <a:spLocks noChangeArrowheads="1"/>
          </p:cNvSpPr>
          <p:nvPr/>
        </p:nvSpPr>
        <p:spPr bwMode="blackWhite">
          <a:xfrm>
            <a:off x="554720" y="2451791"/>
            <a:ext cx="354013"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12" name="Oval 12"/>
          <p:cNvSpPr>
            <a:spLocks noChangeArrowheads="1"/>
          </p:cNvSpPr>
          <p:nvPr/>
        </p:nvSpPr>
        <p:spPr bwMode="blackWhite">
          <a:xfrm>
            <a:off x="1151620" y="2447029"/>
            <a:ext cx="352425"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13" name="Oval 13"/>
          <p:cNvSpPr>
            <a:spLocks noChangeArrowheads="1"/>
          </p:cNvSpPr>
          <p:nvPr/>
        </p:nvSpPr>
        <p:spPr bwMode="blackWhite">
          <a:xfrm>
            <a:off x="1724708" y="2447029"/>
            <a:ext cx="354012"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14" name="Line 14"/>
          <p:cNvSpPr>
            <a:spLocks noChangeShapeType="1"/>
          </p:cNvSpPr>
          <p:nvPr/>
        </p:nvSpPr>
        <p:spPr bwMode="blackWhite">
          <a:xfrm flipH="1">
            <a:off x="746808" y="1910454"/>
            <a:ext cx="411162" cy="54133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5" name="Line 15"/>
          <p:cNvSpPr>
            <a:spLocks noChangeShapeType="1"/>
          </p:cNvSpPr>
          <p:nvPr/>
        </p:nvSpPr>
        <p:spPr bwMode="blackWhite">
          <a:xfrm>
            <a:off x="1350058" y="1959666"/>
            <a:ext cx="0" cy="476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6" name="Line 16"/>
          <p:cNvSpPr>
            <a:spLocks noChangeShapeType="1"/>
          </p:cNvSpPr>
          <p:nvPr/>
        </p:nvSpPr>
        <p:spPr bwMode="blackWhite">
          <a:xfrm>
            <a:off x="1564370" y="1926329"/>
            <a:ext cx="307975" cy="54133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7" name="Oval 17"/>
          <p:cNvSpPr>
            <a:spLocks noChangeArrowheads="1"/>
          </p:cNvSpPr>
          <p:nvPr/>
        </p:nvSpPr>
        <p:spPr bwMode="auto">
          <a:xfrm>
            <a:off x="896033" y="1291329"/>
            <a:ext cx="922337" cy="649287"/>
          </a:xfrm>
          <a:prstGeom prst="ellipse">
            <a:avLst/>
          </a:prstGeom>
          <a:noFill/>
          <a:ln w="25400">
            <a:solidFill>
              <a:schemeClr va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18" name="Line 18"/>
          <p:cNvSpPr>
            <a:spLocks noChangeShapeType="1"/>
          </p:cNvSpPr>
          <p:nvPr/>
        </p:nvSpPr>
        <p:spPr bwMode="blackWhite">
          <a:xfrm>
            <a:off x="5131483" y="1967604"/>
            <a:ext cx="0" cy="1552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9" name="Rectangle 19"/>
          <p:cNvSpPr>
            <a:spLocks noChangeArrowheads="1"/>
          </p:cNvSpPr>
          <p:nvPr/>
        </p:nvSpPr>
        <p:spPr bwMode="blackWhite">
          <a:xfrm>
            <a:off x="4685395" y="3496366"/>
            <a:ext cx="836613" cy="434975"/>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20" name="Line 20"/>
          <p:cNvSpPr>
            <a:spLocks noChangeShapeType="1"/>
          </p:cNvSpPr>
          <p:nvPr/>
        </p:nvSpPr>
        <p:spPr bwMode="blackWhite">
          <a:xfrm flipH="1">
            <a:off x="4082145" y="1916804"/>
            <a:ext cx="825500" cy="111918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1" name="Line 21"/>
          <p:cNvSpPr>
            <a:spLocks noChangeShapeType="1"/>
          </p:cNvSpPr>
          <p:nvPr/>
        </p:nvSpPr>
        <p:spPr bwMode="blackWhite">
          <a:xfrm>
            <a:off x="5334683" y="1918391"/>
            <a:ext cx="307975" cy="5492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2" name="Oval 22"/>
          <p:cNvSpPr>
            <a:spLocks noChangeArrowheads="1"/>
          </p:cNvSpPr>
          <p:nvPr/>
        </p:nvSpPr>
        <p:spPr bwMode="auto">
          <a:xfrm>
            <a:off x="4666345"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23" name="Rectangle 23"/>
          <p:cNvSpPr>
            <a:spLocks noChangeArrowheads="1"/>
          </p:cNvSpPr>
          <p:nvPr/>
        </p:nvSpPr>
        <p:spPr bwMode="blackWhite">
          <a:xfrm>
            <a:off x="3886883" y="2977254"/>
            <a:ext cx="836612" cy="433387"/>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24" name="Oval 24"/>
          <p:cNvSpPr>
            <a:spLocks noChangeArrowheads="1"/>
          </p:cNvSpPr>
          <p:nvPr/>
        </p:nvSpPr>
        <p:spPr bwMode="blackWhite">
          <a:xfrm>
            <a:off x="5495020" y="2447029"/>
            <a:ext cx="354013" cy="304800"/>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25" name="Rectangle 25"/>
          <p:cNvSpPr>
            <a:spLocks noChangeArrowheads="1"/>
          </p:cNvSpPr>
          <p:nvPr/>
        </p:nvSpPr>
        <p:spPr bwMode="blackWhite">
          <a:xfrm>
            <a:off x="7498445" y="4010716"/>
            <a:ext cx="836613" cy="434975"/>
          </a:xfrm>
          <a:prstGeom prst="rect">
            <a:avLst/>
          </a:prstGeom>
          <a:solidFill>
            <a:srgbClr val="8988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26" name="Line 26"/>
          <p:cNvSpPr>
            <a:spLocks noChangeShapeType="1"/>
          </p:cNvSpPr>
          <p:nvPr/>
        </p:nvSpPr>
        <p:spPr bwMode="blackWhite">
          <a:xfrm>
            <a:off x="7103158" y="1967604"/>
            <a:ext cx="0" cy="1552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7" name="Rectangle 27"/>
          <p:cNvSpPr>
            <a:spLocks noChangeArrowheads="1"/>
          </p:cNvSpPr>
          <p:nvPr/>
        </p:nvSpPr>
        <p:spPr bwMode="blackWhite">
          <a:xfrm>
            <a:off x="6657070" y="3496366"/>
            <a:ext cx="836613" cy="434975"/>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28" name="Line 28"/>
          <p:cNvSpPr>
            <a:spLocks noChangeShapeType="1"/>
          </p:cNvSpPr>
          <p:nvPr/>
        </p:nvSpPr>
        <p:spPr bwMode="blackWhite">
          <a:xfrm flipH="1">
            <a:off x="6055408" y="1924741"/>
            <a:ext cx="830262" cy="1111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9" name="Line 29"/>
          <p:cNvSpPr>
            <a:spLocks noChangeShapeType="1"/>
          </p:cNvSpPr>
          <p:nvPr/>
        </p:nvSpPr>
        <p:spPr bwMode="blackWhite">
          <a:xfrm>
            <a:off x="7306358" y="1918391"/>
            <a:ext cx="620712" cy="2060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30" name="Oval 30"/>
          <p:cNvSpPr>
            <a:spLocks noChangeArrowheads="1"/>
          </p:cNvSpPr>
          <p:nvPr/>
        </p:nvSpPr>
        <p:spPr bwMode="auto">
          <a:xfrm>
            <a:off x="6638020"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31" name="Rectangle 31"/>
          <p:cNvSpPr>
            <a:spLocks noChangeArrowheads="1"/>
          </p:cNvSpPr>
          <p:nvPr/>
        </p:nvSpPr>
        <p:spPr bwMode="blackWhite">
          <a:xfrm>
            <a:off x="5858558" y="2977254"/>
            <a:ext cx="836612" cy="433387"/>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Tree>
    <p:extLst>
      <p:ext uri="{BB962C8B-B14F-4D97-AF65-F5344CB8AC3E}">
        <p14:creationId xmlns:p14="http://schemas.microsoft.com/office/powerpoint/2010/main" val="350926430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noFill/>
          <a:ln/>
        </p:spPr>
        <p:txBody>
          <a:bodyPr/>
          <a:lstStyle/>
          <a:p>
            <a:pPr eaLnBrk="0" hangingPunct="0">
              <a:lnSpc>
                <a:spcPct val="90000"/>
              </a:lnSpc>
            </a:pPr>
            <a:r>
              <a:rPr lang="en-US" altLang="en-US" dirty="0"/>
              <a:t>Functional (Feature-Driven) Enhancement</a:t>
            </a:r>
          </a:p>
        </p:txBody>
      </p:sp>
      <p:sp>
        <p:nvSpPr>
          <p:cNvPr id="47107" name="Rectangle 3"/>
          <p:cNvSpPr>
            <a:spLocks noChangeArrowheads="1"/>
          </p:cNvSpPr>
          <p:nvPr/>
        </p:nvSpPr>
        <p:spPr bwMode="auto">
          <a:xfrm>
            <a:off x="317500" y="5268913"/>
            <a:ext cx="8343900" cy="9367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1800" dirty="0">
                <a:latin typeface="Arial" charset="0"/>
              </a:rPr>
              <a:t>With functional or feature-driven enhancement, a base system must first be built and then enhanced. The large size of the base system often requires a different strategy for its development.</a:t>
            </a:r>
          </a:p>
        </p:txBody>
      </p:sp>
      <p:grpSp>
        <p:nvGrpSpPr>
          <p:cNvPr id="47117" name="Group 13"/>
          <p:cNvGrpSpPr>
            <a:grpSpLocks/>
          </p:cNvGrpSpPr>
          <p:nvPr/>
        </p:nvGrpSpPr>
        <p:grpSpPr bwMode="auto">
          <a:xfrm>
            <a:off x="450965" y="1395039"/>
            <a:ext cx="5426075" cy="3335338"/>
            <a:chOff x="729" y="1182"/>
            <a:chExt cx="3418" cy="2101"/>
          </a:xfrm>
        </p:grpSpPr>
        <p:sp>
          <p:nvSpPr>
            <p:cNvPr id="47108" name="Line 4"/>
            <p:cNvSpPr>
              <a:spLocks noChangeShapeType="1"/>
            </p:cNvSpPr>
            <p:nvPr/>
          </p:nvSpPr>
          <p:spPr bwMode="blackWhite">
            <a:xfrm>
              <a:off x="1577" y="1799"/>
              <a:ext cx="286" cy="22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7109" name="Line 5"/>
            <p:cNvSpPr>
              <a:spLocks noChangeShapeType="1"/>
            </p:cNvSpPr>
            <p:nvPr/>
          </p:nvSpPr>
          <p:spPr bwMode="blackWhite">
            <a:xfrm flipH="1">
              <a:off x="3061" y="1808"/>
              <a:ext cx="296" cy="18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7110" name="Line 6"/>
            <p:cNvSpPr>
              <a:spLocks noChangeShapeType="1"/>
            </p:cNvSpPr>
            <p:nvPr/>
          </p:nvSpPr>
          <p:spPr bwMode="blackWhite">
            <a:xfrm flipH="1" flipV="1">
              <a:off x="3068" y="2462"/>
              <a:ext cx="323" cy="19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7111" name="Line 7"/>
            <p:cNvSpPr>
              <a:spLocks noChangeShapeType="1"/>
            </p:cNvSpPr>
            <p:nvPr/>
          </p:nvSpPr>
          <p:spPr bwMode="blackWhite">
            <a:xfrm flipV="1">
              <a:off x="1548" y="2491"/>
              <a:ext cx="333" cy="178"/>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47112" name="Rectangle 8"/>
            <p:cNvSpPr>
              <a:spLocks noChangeArrowheads="1"/>
            </p:cNvSpPr>
            <p:nvPr/>
          </p:nvSpPr>
          <p:spPr bwMode="blackWhite">
            <a:xfrm>
              <a:off x="729" y="2669"/>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4th</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3" name="Rectangle 9"/>
            <p:cNvSpPr>
              <a:spLocks noChangeArrowheads="1"/>
            </p:cNvSpPr>
            <p:nvPr/>
          </p:nvSpPr>
          <p:spPr bwMode="blackWhite">
            <a:xfrm>
              <a:off x="2986" y="2669"/>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2nd</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4" name="Rectangle 10"/>
            <p:cNvSpPr>
              <a:spLocks noChangeArrowheads="1"/>
            </p:cNvSpPr>
            <p:nvPr/>
          </p:nvSpPr>
          <p:spPr bwMode="blackWhite">
            <a:xfrm>
              <a:off x="2986" y="1182"/>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3rd</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5" name="Oval 11"/>
            <p:cNvSpPr>
              <a:spLocks noChangeArrowheads="1"/>
            </p:cNvSpPr>
            <p:nvPr/>
          </p:nvSpPr>
          <p:spPr bwMode="blackWhite">
            <a:xfrm>
              <a:off x="1729" y="1844"/>
              <a:ext cx="1481" cy="789"/>
            </a:xfrm>
            <a:prstGeom prst="ellipse">
              <a:avLst/>
            </a:pr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dirty="0">
                  <a:solidFill>
                    <a:schemeClr val="bg1"/>
                  </a:solidFill>
                  <a:latin typeface="Arial" charset="0"/>
                </a:rPr>
                <a:t>Core system</a:t>
              </a:r>
            </a:p>
          </p:txBody>
        </p:sp>
        <p:sp>
          <p:nvSpPr>
            <p:cNvPr id="47116" name="Rectangle 12"/>
            <p:cNvSpPr>
              <a:spLocks noChangeArrowheads="1"/>
            </p:cNvSpPr>
            <p:nvPr/>
          </p:nvSpPr>
          <p:spPr bwMode="blackWhite">
            <a:xfrm>
              <a:off x="729" y="1182"/>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1st</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grpSp>
    </p:spTree>
    <p:extLst>
      <p:ext uri="{BB962C8B-B14F-4D97-AF65-F5344CB8AC3E}">
        <p14:creationId xmlns:p14="http://schemas.microsoft.com/office/powerpoint/2010/main" val="359646067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81000" y="228987"/>
            <a:ext cx="7977188" cy="878059"/>
          </a:xfrm>
          <a:noFill/>
          <a:ln/>
        </p:spPr>
        <p:txBody>
          <a:bodyPr/>
          <a:lstStyle/>
          <a:p>
            <a:pPr eaLnBrk="0" hangingPunct="0">
              <a:lnSpc>
                <a:spcPct val="90000"/>
              </a:lnSpc>
            </a:pPr>
            <a:r>
              <a:rPr lang="en-US" altLang="en-US" dirty="0"/>
              <a:t>Performance (Attribute-Driven) Enhancement</a:t>
            </a:r>
          </a:p>
        </p:txBody>
      </p:sp>
      <p:sp>
        <p:nvSpPr>
          <p:cNvPr id="49155" name="Rectangle 3"/>
          <p:cNvSpPr>
            <a:spLocks noChangeArrowheads="1"/>
          </p:cNvSpPr>
          <p:nvPr/>
        </p:nvSpPr>
        <p:spPr bwMode="auto">
          <a:xfrm>
            <a:off x="4720952" y="1179584"/>
            <a:ext cx="4085118" cy="4845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2200" dirty="0">
                <a:latin typeface="Arial" charset="0"/>
              </a:rPr>
              <a:t>In performance or attribute-led enhancement, the key quality attributes (e.g., high performance) are built first, debugged, and measured.  </a:t>
            </a:r>
          </a:p>
          <a:p>
            <a:endParaRPr lang="en-US" altLang="en-US" sz="2200" dirty="0">
              <a:latin typeface="Arial" charset="0"/>
            </a:endParaRPr>
          </a:p>
          <a:p>
            <a:r>
              <a:rPr lang="en-US" altLang="en-US" sz="2200" dirty="0">
                <a:latin typeface="Arial" charset="0"/>
              </a:rPr>
              <a:t>When their performance is suitable, functional enhancements are made.</a:t>
            </a:r>
          </a:p>
          <a:p>
            <a:endParaRPr lang="en-US" altLang="en-US" sz="2200" dirty="0">
              <a:latin typeface="Arial" charset="0"/>
            </a:endParaRPr>
          </a:p>
          <a:p>
            <a:r>
              <a:rPr lang="en-US" altLang="en-US" sz="2200" dirty="0">
                <a:latin typeface="Arial" charset="0"/>
              </a:rPr>
              <a:t>Each enhancement is measured to ensure that performance or other attributes are still within specifications.</a:t>
            </a:r>
          </a:p>
        </p:txBody>
      </p:sp>
      <p:grpSp>
        <p:nvGrpSpPr>
          <p:cNvPr id="49181" name="Group 29"/>
          <p:cNvGrpSpPr>
            <a:grpSpLocks/>
          </p:cNvGrpSpPr>
          <p:nvPr/>
        </p:nvGrpSpPr>
        <p:grpSpPr bwMode="auto">
          <a:xfrm>
            <a:off x="387077" y="1304308"/>
            <a:ext cx="3862388" cy="4425950"/>
            <a:chOff x="632" y="1191"/>
            <a:chExt cx="2433" cy="2788"/>
          </a:xfrm>
        </p:grpSpPr>
        <p:sp>
          <p:nvSpPr>
            <p:cNvPr id="49156" name="Line 4"/>
            <p:cNvSpPr>
              <a:spLocks noChangeShapeType="1"/>
            </p:cNvSpPr>
            <p:nvPr/>
          </p:nvSpPr>
          <p:spPr bwMode="blackWhite">
            <a:xfrm>
              <a:off x="632" y="2440"/>
              <a:ext cx="320" cy="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7" name="Line 5"/>
            <p:cNvSpPr>
              <a:spLocks noChangeShapeType="1"/>
            </p:cNvSpPr>
            <p:nvPr/>
          </p:nvSpPr>
          <p:spPr bwMode="blackWhite">
            <a:xfrm flipV="1">
              <a:off x="1126" y="2077"/>
              <a:ext cx="155" cy="269"/>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8" name="Line 6"/>
            <p:cNvSpPr>
              <a:spLocks noChangeShapeType="1"/>
            </p:cNvSpPr>
            <p:nvPr/>
          </p:nvSpPr>
          <p:spPr bwMode="blackWhite">
            <a:xfrm>
              <a:off x="1989" y="1755"/>
              <a:ext cx="320" cy="15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9" name="Line 7"/>
            <p:cNvSpPr>
              <a:spLocks noChangeShapeType="1"/>
            </p:cNvSpPr>
            <p:nvPr/>
          </p:nvSpPr>
          <p:spPr bwMode="blackWhite">
            <a:xfrm flipH="1">
              <a:off x="2529" y="2575"/>
              <a:ext cx="94" cy="31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0" name="Line 8"/>
            <p:cNvSpPr>
              <a:spLocks noChangeShapeType="1"/>
            </p:cNvSpPr>
            <p:nvPr/>
          </p:nvSpPr>
          <p:spPr bwMode="blackWhite">
            <a:xfrm flipH="1" flipV="1">
              <a:off x="1349" y="3019"/>
              <a:ext cx="36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1" name="Rectangle 9"/>
            <p:cNvSpPr>
              <a:spLocks noChangeArrowheads="1"/>
            </p:cNvSpPr>
            <p:nvPr/>
          </p:nvSpPr>
          <p:spPr bwMode="blackWhite">
            <a:xfrm>
              <a:off x="729" y="1191"/>
              <a:ext cx="750" cy="314"/>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1st</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2" name="Rectangle 10"/>
            <p:cNvSpPr>
              <a:spLocks noChangeArrowheads="1"/>
            </p:cNvSpPr>
            <p:nvPr/>
          </p:nvSpPr>
          <p:spPr bwMode="blackWhite">
            <a:xfrm>
              <a:off x="1484" y="3665"/>
              <a:ext cx="750" cy="314"/>
            </a:xfrm>
            <a:prstGeom prst="rect">
              <a:avLst/>
            </a:prstGeom>
            <a:solidFill>
              <a:srgbClr val="4747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2nd</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3" name="Rectangle 11"/>
            <p:cNvSpPr>
              <a:spLocks noChangeArrowheads="1"/>
            </p:cNvSpPr>
            <p:nvPr/>
          </p:nvSpPr>
          <p:spPr bwMode="blackWhite">
            <a:xfrm>
              <a:off x="1502" y="2221"/>
              <a:ext cx="750" cy="314"/>
            </a:xfrm>
            <a:prstGeom prst="rect">
              <a:avLst/>
            </a:prstGeom>
            <a:solidFill>
              <a:srgbClr val="6665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3rd</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4" name="Rectangle 12"/>
            <p:cNvSpPr>
              <a:spLocks noChangeArrowheads="1"/>
            </p:cNvSpPr>
            <p:nvPr/>
          </p:nvSpPr>
          <p:spPr bwMode="blackWhite">
            <a:xfrm>
              <a:off x="2316" y="1191"/>
              <a:ext cx="749" cy="314"/>
            </a:xfrm>
            <a:prstGeom prst="rect">
              <a:avLst/>
            </a:prstGeom>
            <a:solidFill>
              <a:srgbClr val="8988B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4th</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5" name="Line 13"/>
            <p:cNvSpPr>
              <a:spLocks noChangeShapeType="1"/>
            </p:cNvSpPr>
            <p:nvPr/>
          </p:nvSpPr>
          <p:spPr bwMode="blackWhite">
            <a:xfrm>
              <a:off x="1094" y="1522"/>
              <a:ext cx="0" cy="806"/>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6" name="Line 14"/>
            <p:cNvSpPr>
              <a:spLocks noChangeShapeType="1"/>
            </p:cNvSpPr>
            <p:nvPr/>
          </p:nvSpPr>
          <p:spPr bwMode="blackWhite">
            <a:xfrm>
              <a:off x="2694" y="1512"/>
              <a:ext cx="0" cy="87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7" name="Line 15"/>
            <p:cNvSpPr>
              <a:spLocks noChangeShapeType="1"/>
            </p:cNvSpPr>
            <p:nvPr/>
          </p:nvSpPr>
          <p:spPr bwMode="blackWhite">
            <a:xfrm flipH="1">
              <a:off x="1869" y="1863"/>
              <a:ext cx="1" cy="344"/>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8" name="Line 16"/>
            <p:cNvSpPr>
              <a:spLocks noChangeShapeType="1"/>
            </p:cNvSpPr>
            <p:nvPr/>
          </p:nvSpPr>
          <p:spPr bwMode="blackWhite">
            <a:xfrm>
              <a:off x="1868" y="3296"/>
              <a:ext cx="0" cy="351"/>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9" name="Line 17"/>
            <p:cNvSpPr>
              <a:spLocks noChangeShapeType="1"/>
            </p:cNvSpPr>
            <p:nvPr/>
          </p:nvSpPr>
          <p:spPr bwMode="blackWhite">
            <a:xfrm flipV="1">
              <a:off x="1390" y="1753"/>
              <a:ext cx="323"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0" name="Line 18"/>
            <p:cNvSpPr>
              <a:spLocks noChangeShapeType="1"/>
            </p:cNvSpPr>
            <p:nvPr/>
          </p:nvSpPr>
          <p:spPr bwMode="blackWhite">
            <a:xfrm>
              <a:off x="2475" y="2079"/>
              <a:ext cx="212" cy="26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1" name="Line 19"/>
            <p:cNvSpPr>
              <a:spLocks noChangeShapeType="1"/>
            </p:cNvSpPr>
            <p:nvPr/>
          </p:nvSpPr>
          <p:spPr bwMode="blackWhite">
            <a:xfrm flipH="1">
              <a:off x="2023" y="3051"/>
              <a:ext cx="286"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2" name="Line 20"/>
            <p:cNvSpPr>
              <a:spLocks noChangeShapeType="1"/>
            </p:cNvSpPr>
            <p:nvPr/>
          </p:nvSpPr>
          <p:spPr bwMode="blackWhite">
            <a:xfrm flipH="1" flipV="1">
              <a:off x="1106" y="2533"/>
              <a:ext cx="175" cy="404"/>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3" name="Oval 21"/>
            <p:cNvSpPr>
              <a:spLocks noChangeArrowheads="1"/>
            </p:cNvSpPr>
            <p:nvPr/>
          </p:nvSpPr>
          <p:spPr bwMode="blackWhite">
            <a:xfrm>
              <a:off x="994" y="2346"/>
              <a:ext cx="227" cy="217"/>
            </a:xfrm>
            <a:prstGeom prst="ellipse">
              <a:avLst/>
            </a:prstGeom>
            <a:solidFill>
              <a:srgbClr val="4747B2"/>
            </a:solidFill>
            <a:ln w="25400">
              <a:solidFill>
                <a:schemeClr val="hlink"/>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a</a:t>
              </a:r>
            </a:p>
          </p:txBody>
        </p:sp>
        <p:sp>
          <p:nvSpPr>
            <p:cNvPr id="49174" name="Oval 22"/>
            <p:cNvSpPr>
              <a:spLocks noChangeArrowheads="1"/>
            </p:cNvSpPr>
            <p:nvPr/>
          </p:nvSpPr>
          <p:spPr bwMode="blackWhite">
            <a:xfrm>
              <a:off x="1202" y="1852"/>
              <a:ext cx="243" cy="233"/>
            </a:xfrm>
            <a:prstGeom prst="ellipse">
              <a:avLst/>
            </a:prstGeom>
            <a:solidFill>
              <a:srgbClr val="4747B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b</a:t>
              </a:r>
            </a:p>
          </p:txBody>
        </p:sp>
        <p:sp>
          <p:nvSpPr>
            <p:cNvPr id="49175" name="Oval 23"/>
            <p:cNvSpPr>
              <a:spLocks noChangeArrowheads="1"/>
            </p:cNvSpPr>
            <p:nvPr/>
          </p:nvSpPr>
          <p:spPr bwMode="blackWhite">
            <a:xfrm>
              <a:off x="1750" y="1644"/>
              <a:ext cx="227" cy="217"/>
            </a:xfrm>
            <a:prstGeom prst="ellipse">
              <a:avLst/>
            </a:prstGeom>
            <a:solidFill>
              <a:srgbClr val="6665B2"/>
            </a:solidFill>
            <a:ln w="25400">
              <a:solidFill>
                <a:schemeClr val="hlink"/>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c</a:t>
              </a:r>
            </a:p>
          </p:txBody>
        </p:sp>
        <p:sp>
          <p:nvSpPr>
            <p:cNvPr id="49176" name="Oval 24"/>
            <p:cNvSpPr>
              <a:spLocks noChangeArrowheads="1"/>
            </p:cNvSpPr>
            <p:nvPr/>
          </p:nvSpPr>
          <p:spPr bwMode="blackWhite">
            <a:xfrm>
              <a:off x="2282" y="1852"/>
              <a:ext cx="243" cy="233"/>
            </a:xfrm>
            <a:prstGeom prst="ellipse">
              <a:avLst/>
            </a:prstGeom>
            <a:solidFill>
              <a:srgbClr val="4747B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d</a:t>
              </a:r>
            </a:p>
          </p:txBody>
        </p:sp>
        <p:sp>
          <p:nvSpPr>
            <p:cNvPr id="49177" name="Oval 25"/>
            <p:cNvSpPr>
              <a:spLocks noChangeArrowheads="1"/>
            </p:cNvSpPr>
            <p:nvPr/>
          </p:nvSpPr>
          <p:spPr bwMode="blackWhite">
            <a:xfrm>
              <a:off x="2560" y="2346"/>
              <a:ext cx="227" cy="217"/>
            </a:xfrm>
            <a:prstGeom prst="ellipse">
              <a:avLst/>
            </a:prstGeom>
            <a:solidFill>
              <a:srgbClr val="8988B2"/>
            </a:solidFill>
            <a:ln w="25400">
              <a:solidFill>
                <a:schemeClr val="hlink"/>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e</a:t>
              </a:r>
            </a:p>
          </p:txBody>
        </p:sp>
        <p:sp>
          <p:nvSpPr>
            <p:cNvPr id="49178" name="Oval 26"/>
            <p:cNvSpPr>
              <a:spLocks noChangeArrowheads="1"/>
            </p:cNvSpPr>
            <p:nvPr/>
          </p:nvSpPr>
          <p:spPr bwMode="blackWhite">
            <a:xfrm>
              <a:off x="1202" y="2824"/>
              <a:ext cx="243" cy="233"/>
            </a:xfrm>
            <a:prstGeom prst="ellipse">
              <a:avLst/>
            </a:prstGeom>
            <a:solidFill>
              <a:srgbClr val="4747B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h</a:t>
              </a:r>
            </a:p>
          </p:txBody>
        </p:sp>
        <p:sp>
          <p:nvSpPr>
            <p:cNvPr id="49179" name="Oval 27"/>
            <p:cNvSpPr>
              <a:spLocks noChangeArrowheads="1"/>
            </p:cNvSpPr>
            <p:nvPr/>
          </p:nvSpPr>
          <p:spPr bwMode="blackWhite">
            <a:xfrm>
              <a:off x="1750" y="3048"/>
              <a:ext cx="227" cy="217"/>
            </a:xfrm>
            <a:prstGeom prst="ellipse">
              <a:avLst/>
            </a:prstGeom>
            <a:solidFill>
              <a:srgbClr val="4747B2"/>
            </a:solidFill>
            <a:ln w="25400">
              <a:solidFill>
                <a:schemeClr val="hlink"/>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g</a:t>
              </a:r>
            </a:p>
          </p:txBody>
        </p:sp>
        <p:sp>
          <p:nvSpPr>
            <p:cNvPr id="49180" name="Oval 28"/>
            <p:cNvSpPr>
              <a:spLocks noChangeArrowheads="1"/>
            </p:cNvSpPr>
            <p:nvPr/>
          </p:nvSpPr>
          <p:spPr bwMode="blackWhite">
            <a:xfrm>
              <a:off x="2282" y="2824"/>
              <a:ext cx="243" cy="233"/>
            </a:xfrm>
            <a:prstGeom prst="ellipse">
              <a:avLst/>
            </a:prstGeom>
            <a:solidFill>
              <a:srgbClr val="4747B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f</a:t>
              </a:r>
            </a:p>
          </p:txBody>
        </p:sp>
      </p:grpSp>
    </p:spTree>
    <p:extLst>
      <p:ext uri="{BB962C8B-B14F-4D97-AF65-F5344CB8AC3E}">
        <p14:creationId xmlns:p14="http://schemas.microsoft.com/office/powerpoint/2010/main" val="2443279231"/>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3.xml><?xml version="1.0" encoding="utf-8"?>
<a:theme xmlns:a="http://schemas.openxmlformats.org/drawingml/2006/main" name="2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69</TotalTime>
  <Words>1234</Words>
  <Application>Microsoft Office PowerPoint</Application>
  <PresentationFormat>On-screen Show (4:3)</PresentationFormat>
  <Paragraphs>212</Paragraphs>
  <Slides>13</Slides>
  <Notes>11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13</vt:i4>
      </vt:variant>
    </vt:vector>
  </HeadingPairs>
  <TitlesOfParts>
    <vt:vector size="18" baseType="lpstr">
      <vt:lpstr>Arial</vt:lpstr>
      <vt:lpstr>Calibri</vt:lpstr>
      <vt:lpstr>SEI_Template</vt:lpstr>
      <vt:lpstr>1_SEI_Template</vt:lpstr>
      <vt:lpstr>2_SEI_template</vt:lpstr>
      <vt:lpstr>A Discipline for  Software Engineering</vt:lpstr>
      <vt:lpstr>Document Markings</vt:lpstr>
      <vt:lpstr>Problem: Building Larger Products (too big for a single developer)</vt:lpstr>
      <vt:lpstr>Scalability and Complexity Principles</vt:lpstr>
      <vt:lpstr>Discussion: What Are Some Build Strategies?</vt:lpstr>
      <vt:lpstr>The Progressive Strategy</vt:lpstr>
      <vt:lpstr>The Core-and-Stub Strategy</vt:lpstr>
      <vt:lpstr>Functional (Feature-Driven) Enhancement</vt:lpstr>
      <vt:lpstr>Performance (Attribute-Driven) Enhancement</vt:lpstr>
      <vt:lpstr>Cyclic Development</vt:lpstr>
      <vt:lpstr>The Cyclic Flow</vt:lpstr>
      <vt:lpstr>Discussion</vt:lpstr>
      <vt:lpstr>Scaling Principles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16</cp:revision>
  <cp:lastPrinted>2015-11-05T19:18:24Z</cp:lastPrinted>
  <dcterms:created xsi:type="dcterms:W3CDTF">2018-11-07T20:50:28Z</dcterms:created>
  <dcterms:modified xsi:type="dcterms:W3CDTF">2020-04-22T21:13:04Z</dcterms:modified>
</cp:coreProperties>
</file>